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06781A-7D95-4C16-AB5D-CC1C3B7CCF00}">
  <a:tblStyle styleId="{DF06781A-7D95-4C16-AB5D-CC1C3B7CCF0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971373b4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971373b4a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d971373b4a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971373b4a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971373b4a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d971373b4a_3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971373b4a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971373b4a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d971373b4a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97359cc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97359cc0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d97359cc0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f04237be9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f04237be9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cf04237be9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09891509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09891509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d09891509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c7594f529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c7594f529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dc7594f529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971373b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971373b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d971373b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971373b4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971373b4a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d971373b4a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971373b4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971373b4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d971373b4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VELS">
  <p:cSld name="1_LEVELS">
    <p:spTree>
      <p:nvGrpSpPr>
        <p:cNvPr id="25" name="Shape 25"/>
        <p:cNvGrpSpPr/>
        <p:nvPr/>
      </p:nvGrpSpPr>
      <p:grpSpPr>
        <a:xfrm>
          <a:off x="0" y="0"/>
          <a:ext cx="0" cy="0"/>
          <a:chOff x="0" y="0"/>
          <a:chExt cx="0" cy="0"/>
        </a:xfrm>
      </p:grpSpPr>
      <p:sp>
        <p:nvSpPr>
          <p:cNvPr id="26" name="Google Shape;26;p4"/>
          <p:cNvSpPr txBox="1"/>
          <p:nvPr>
            <p:ph idx="1" type="body"/>
          </p:nvPr>
        </p:nvSpPr>
        <p:spPr>
          <a:xfrm>
            <a:off x="465999" y="717075"/>
            <a:ext cx="11256000" cy="5788500"/>
          </a:xfrm>
          <a:prstGeom prst="rect">
            <a:avLst/>
          </a:prstGeom>
          <a:noFill/>
          <a:ln>
            <a:noFill/>
          </a:ln>
        </p:spPr>
        <p:txBody>
          <a:bodyPr anchorCtr="0" anchor="t" bIns="0" lIns="0" spcFirstLastPara="1" rIns="0" wrap="square" tIns="0">
            <a:noAutofit/>
          </a:bodyPr>
          <a:lstStyle>
            <a:lvl1pPr indent="-365760" lvl="0" marL="457200" algn="l">
              <a:lnSpc>
                <a:spcPct val="90000"/>
              </a:lnSpc>
              <a:spcBef>
                <a:spcPts val="430"/>
              </a:spcBef>
              <a:spcAft>
                <a:spcPts val="0"/>
              </a:spcAft>
              <a:buClr>
                <a:schemeClr val="dk1"/>
              </a:buClr>
              <a:buSzPts val="2160"/>
              <a:buFont typeface="Noto Sans Symbols"/>
              <a:buChar char="▪"/>
              <a:defRPr sz="1800" u="none">
                <a:solidFill>
                  <a:schemeClr val="dk1"/>
                </a:solidFill>
              </a:defRPr>
            </a:lvl1pPr>
            <a:lvl2pPr indent="-330200" lvl="1" marL="914400" algn="l">
              <a:lnSpc>
                <a:spcPct val="90000"/>
              </a:lnSpc>
              <a:spcBef>
                <a:spcPts val="385"/>
              </a:spcBef>
              <a:spcAft>
                <a:spcPts val="0"/>
              </a:spcAft>
              <a:buClr>
                <a:schemeClr val="dk1"/>
              </a:buClr>
              <a:buSzPts val="1600"/>
              <a:buFont typeface="Arial"/>
              <a:buChar char="●"/>
              <a:defRPr sz="1600" u="none">
                <a:solidFill>
                  <a:schemeClr val="dk1"/>
                </a:solidFill>
              </a:defRPr>
            </a:lvl2pPr>
            <a:lvl3pPr indent="-290830" lvl="2" marL="1371600" algn="l">
              <a:lnSpc>
                <a:spcPct val="90000"/>
              </a:lnSpc>
              <a:spcBef>
                <a:spcPts val="335"/>
              </a:spcBef>
              <a:spcAft>
                <a:spcPts val="0"/>
              </a:spcAft>
              <a:buClr>
                <a:schemeClr val="dk1"/>
              </a:buClr>
              <a:buSzPts val="980"/>
              <a:buFont typeface="Merriweather Sans"/>
              <a:buChar char="▲"/>
              <a:defRPr sz="1400" u="none">
                <a:solidFill>
                  <a:schemeClr val="dk1"/>
                </a:solidFill>
              </a:defRPr>
            </a:lvl3pPr>
            <a:lvl4pPr indent="-312419" lvl="3" marL="1828800" algn="l">
              <a:lnSpc>
                <a:spcPct val="90000"/>
              </a:lnSpc>
              <a:spcBef>
                <a:spcPts val="300"/>
              </a:spcBef>
              <a:spcAft>
                <a:spcPts val="0"/>
              </a:spcAft>
              <a:buClr>
                <a:schemeClr val="dk1"/>
              </a:buClr>
              <a:buSzPts val="1320"/>
              <a:buFont typeface="Arial"/>
              <a:buChar char="□"/>
              <a:defRPr sz="1200" u="none">
                <a:solidFill>
                  <a:schemeClr val="dk1"/>
                </a:solidFill>
              </a:defRPr>
            </a:lvl4pPr>
            <a:lvl5pPr indent="-327660" lvl="4" marL="2286000" algn="l">
              <a:lnSpc>
                <a:spcPct val="90000"/>
              </a:lnSpc>
              <a:spcBef>
                <a:spcPts val="600"/>
              </a:spcBef>
              <a:spcAft>
                <a:spcPts val="0"/>
              </a:spcAft>
              <a:buClr>
                <a:schemeClr val="dk1"/>
              </a:buClr>
              <a:buSzPts val="1560"/>
              <a:buFont typeface="Arial"/>
              <a:buChar char="○"/>
              <a:defRPr sz="1200" u="none">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type="title"/>
          </p:nvPr>
        </p:nvSpPr>
        <p:spPr>
          <a:xfrm>
            <a:off x="469901" y="0"/>
            <a:ext cx="9642300" cy="654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2200"/>
              <a:buFont typeface="Calibri"/>
              <a:buNone/>
              <a:defRPr b="1" sz="2200" u="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nvSpPr>
        <p:spPr>
          <a:xfrm>
            <a:off x="11764807" y="6651798"/>
            <a:ext cx="427500" cy="19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US" sz="800" u="none" cap="none" strike="noStrike">
                <a:solidFill>
                  <a:srgbClr val="898C8A"/>
                </a:solidFill>
                <a:latin typeface="Calibri"/>
                <a:ea typeface="Calibri"/>
                <a:cs typeface="Calibri"/>
                <a:sym typeface="Calibri"/>
              </a:rPr>
              <a:t>‹#›</a:t>
            </a:fld>
            <a:endParaRPr b="1" i="0" sz="800" u="none" cap="none" strike="noStrike">
              <a:solidFill>
                <a:srgbClr val="898C8A"/>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318225" y="608800"/>
            <a:ext cx="7618200" cy="2283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2E75B5"/>
              </a:buClr>
              <a:buSzPts val="4800"/>
              <a:buFont typeface="Calibri"/>
              <a:buNone/>
            </a:pPr>
            <a:r>
              <a:rPr b="1" lang="en-US" sz="4800">
                <a:solidFill>
                  <a:srgbClr val="2E75B5"/>
                </a:solidFill>
                <a:latin typeface="Calibri"/>
                <a:ea typeface="Calibri"/>
                <a:cs typeface="Calibri"/>
                <a:sym typeface="Calibri"/>
              </a:rPr>
              <a:t>PENTA CANCER DETECTION SYSTEM USING </a:t>
            </a:r>
            <a:endParaRPr b="1" sz="4800">
              <a:solidFill>
                <a:srgbClr val="2E75B5"/>
              </a:solidFill>
              <a:latin typeface="Calibri"/>
              <a:ea typeface="Calibri"/>
              <a:cs typeface="Calibri"/>
              <a:sym typeface="Calibri"/>
            </a:endParaRPr>
          </a:p>
          <a:p>
            <a:pPr indent="0" lvl="0" marL="0" rtl="0" algn="ctr">
              <a:lnSpc>
                <a:spcPct val="90000"/>
              </a:lnSpc>
              <a:spcBef>
                <a:spcPts val="0"/>
              </a:spcBef>
              <a:spcAft>
                <a:spcPts val="0"/>
              </a:spcAft>
              <a:buClr>
                <a:srgbClr val="2E75B5"/>
              </a:buClr>
              <a:buSzPts val="4800"/>
              <a:buFont typeface="Calibri"/>
              <a:buNone/>
            </a:pPr>
            <a:r>
              <a:rPr b="1" lang="en-US" sz="4800">
                <a:solidFill>
                  <a:srgbClr val="2E75B5"/>
                </a:solidFill>
                <a:latin typeface="Calibri"/>
                <a:ea typeface="Calibri"/>
                <a:cs typeface="Calibri"/>
                <a:sym typeface="Calibri"/>
              </a:rPr>
              <a:t>DEEP LEARNING </a:t>
            </a:r>
            <a:endParaRPr b="1" sz="4800">
              <a:solidFill>
                <a:srgbClr val="2E75B5"/>
              </a:solidFill>
              <a:latin typeface="Calibri"/>
              <a:ea typeface="Calibri"/>
              <a:cs typeface="Calibri"/>
              <a:sym typeface="Calibri"/>
            </a:endParaRPr>
          </a:p>
        </p:txBody>
      </p:sp>
      <p:sp>
        <p:nvSpPr>
          <p:cNvPr id="94" name="Google Shape;94;p14"/>
          <p:cNvSpPr txBox="1"/>
          <p:nvPr/>
        </p:nvSpPr>
        <p:spPr>
          <a:xfrm>
            <a:off x="6926200" y="2675388"/>
            <a:ext cx="4256700" cy="15072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2200"/>
              <a:buFont typeface="Arial"/>
              <a:buNone/>
            </a:pPr>
            <a:r>
              <a:rPr b="1" i="0" lang="en-US" sz="2200" u="none" cap="none" strike="noStrike">
                <a:solidFill>
                  <a:srgbClr val="2E75B5"/>
                </a:solidFill>
                <a:latin typeface="Calibri"/>
                <a:ea typeface="Calibri"/>
                <a:cs typeface="Calibri"/>
                <a:sym typeface="Calibri"/>
              </a:rPr>
              <a:t>VIBHA TI             2017103608                        </a:t>
            </a:r>
            <a:endParaRPr b="1" i="0" sz="2200" u="none" cap="none" strike="noStrike">
              <a:solidFill>
                <a:srgbClr val="2E75B5"/>
              </a:solidFill>
              <a:latin typeface="Calibri"/>
              <a:ea typeface="Calibri"/>
              <a:cs typeface="Calibri"/>
              <a:sym typeface="Calibri"/>
            </a:endParaRPr>
          </a:p>
          <a:p>
            <a:pPr indent="0" lvl="0" marL="0" marR="0" rtl="0" algn="l">
              <a:lnSpc>
                <a:spcPct val="80000"/>
              </a:lnSpc>
              <a:spcBef>
                <a:spcPts val="1800"/>
              </a:spcBef>
              <a:spcAft>
                <a:spcPts val="0"/>
              </a:spcAft>
              <a:buClr>
                <a:srgbClr val="000000"/>
              </a:buClr>
              <a:buSzPts val="2200"/>
              <a:buFont typeface="Arial"/>
              <a:buNone/>
            </a:pPr>
            <a:r>
              <a:rPr b="1" i="0" lang="en-US" sz="2200" u="none" cap="none" strike="noStrike">
                <a:solidFill>
                  <a:srgbClr val="2E75B5"/>
                </a:solidFill>
                <a:latin typeface="Calibri"/>
                <a:ea typeface="Calibri"/>
                <a:cs typeface="Calibri"/>
                <a:sym typeface="Calibri"/>
              </a:rPr>
              <a:t>YUVASHREE N   2017103615              </a:t>
            </a:r>
            <a:endParaRPr b="1" i="0" sz="2200" u="none" cap="none" strike="noStrike">
              <a:solidFill>
                <a:srgbClr val="2E75B5"/>
              </a:solidFill>
              <a:latin typeface="Calibri"/>
              <a:ea typeface="Calibri"/>
              <a:cs typeface="Calibri"/>
              <a:sym typeface="Calibri"/>
            </a:endParaRPr>
          </a:p>
          <a:p>
            <a:pPr indent="0" lvl="0" marL="0" marR="0" rtl="0" algn="l">
              <a:lnSpc>
                <a:spcPct val="80000"/>
              </a:lnSpc>
              <a:spcBef>
                <a:spcPts val="1800"/>
              </a:spcBef>
              <a:spcAft>
                <a:spcPts val="0"/>
              </a:spcAft>
              <a:buClr>
                <a:srgbClr val="000000"/>
              </a:buClr>
              <a:buSzPts val="2200"/>
              <a:buFont typeface="Arial"/>
              <a:buNone/>
            </a:pPr>
            <a:r>
              <a:rPr b="1" i="0" lang="en-US" sz="2200" u="none" cap="none" strike="noStrike">
                <a:solidFill>
                  <a:srgbClr val="2E75B5"/>
                </a:solidFill>
                <a:latin typeface="Calibri"/>
                <a:ea typeface="Calibri"/>
                <a:cs typeface="Calibri"/>
                <a:sym typeface="Calibri"/>
              </a:rPr>
              <a:t>SHREENIDHI S    2017103620 </a:t>
            </a:r>
            <a:r>
              <a:rPr b="1" i="0" lang="en-US" sz="2590" u="none" cap="none" strike="noStrike">
                <a:solidFill>
                  <a:srgbClr val="2E75B5"/>
                </a:solidFill>
                <a:latin typeface="Calibri"/>
                <a:ea typeface="Calibri"/>
                <a:cs typeface="Calibri"/>
                <a:sym typeface="Calibri"/>
              </a:rPr>
              <a:t> </a:t>
            </a:r>
            <a:endParaRPr b="1" i="0" sz="1400" u="none" cap="none" strike="noStrike">
              <a:solidFill>
                <a:srgbClr val="2E75B5"/>
              </a:solidFill>
              <a:latin typeface="Calibri"/>
              <a:ea typeface="Calibri"/>
              <a:cs typeface="Calibri"/>
              <a:sym typeface="Calibri"/>
            </a:endParaRPr>
          </a:p>
        </p:txBody>
      </p:sp>
      <p:sp>
        <p:nvSpPr>
          <p:cNvPr id="95" name="Google Shape;95;p14"/>
          <p:cNvSpPr txBox="1"/>
          <p:nvPr/>
        </p:nvSpPr>
        <p:spPr>
          <a:xfrm>
            <a:off x="7396225" y="5367900"/>
            <a:ext cx="3000000" cy="11016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0"/>
              </a:spcAft>
              <a:buClr>
                <a:srgbClr val="000000"/>
              </a:buClr>
              <a:buSzPts val="2400"/>
              <a:buFont typeface="Arial"/>
              <a:buNone/>
            </a:pPr>
            <a:r>
              <a:rPr b="1" i="1" lang="en-US" sz="2400" u="none" cap="none" strike="noStrike">
                <a:solidFill>
                  <a:srgbClr val="2E75B5"/>
                </a:solidFill>
                <a:latin typeface="Calibri"/>
                <a:ea typeface="Calibri"/>
                <a:cs typeface="Calibri"/>
                <a:sym typeface="Calibri"/>
              </a:rPr>
              <a:t>under the guidance of</a:t>
            </a:r>
            <a:endParaRPr b="1" i="1" sz="2400" u="none" cap="none" strike="noStrike">
              <a:solidFill>
                <a:srgbClr val="2E75B5"/>
              </a:solidFill>
              <a:latin typeface="Calibri"/>
              <a:ea typeface="Calibri"/>
              <a:cs typeface="Calibri"/>
              <a:sym typeface="Calibri"/>
            </a:endParaRPr>
          </a:p>
          <a:p>
            <a:pPr indent="0" lvl="0" marL="0" marR="0" rtl="0" algn="ctr">
              <a:lnSpc>
                <a:spcPct val="107916"/>
              </a:lnSpc>
              <a:spcBef>
                <a:spcPts val="800"/>
              </a:spcBef>
              <a:spcAft>
                <a:spcPts val="800"/>
              </a:spcAft>
              <a:buClr>
                <a:srgbClr val="000000"/>
              </a:buClr>
              <a:buSzPts val="2700"/>
              <a:buFont typeface="Arial"/>
              <a:buNone/>
            </a:pPr>
            <a:r>
              <a:rPr b="1" i="0" lang="en-US" sz="2700" u="none" cap="none" strike="noStrike">
                <a:solidFill>
                  <a:srgbClr val="2E75B5"/>
                </a:solidFill>
                <a:latin typeface="Calibri"/>
                <a:ea typeface="Calibri"/>
                <a:cs typeface="Calibri"/>
                <a:sym typeface="Calibri"/>
              </a:rPr>
              <a:t>Dr. A. P. SHANTHI</a:t>
            </a:r>
            <a:endParaRPr b="1" i="0" sz="1400" u="none" cap="none" strike="noStrike">
              <a:solidFill>
                <a:srgbClr val="2E75B5"/>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Calibri"/>
              <a:buNone/>
            </a:pPr>
            <a:r>
              <a:rPr b="1" lang="en-US" sz="3500">
                <a:solidFill>
                  <a:schemeClr val="accent1"/>
                </a:solidFill>
              </a:rPr>
              <a:t>DATASET PREPROCESSING</a:t>
            </a:r>
            <a:endParaRPr b="1" sz="3500">
              <a:solidFill>
                <a:schemeClr val="accent1"/>
              </a:solidFill>
            </a:endParaRPr>
          </a:p>
        </p:txBody>
      </p:sp>
      <p:sp>
        <p:nvSpPr>
          <p:cNvPr id="151" name="Google Shape;151;p23"/>
          <p:cNvSpPr txBox="1"/>
          <p:nvPr>
            <p:ph idx="1" type="body"/>
          </p:nvPr>
        </p:nvSpPr>
        <p:spPr>
          <a:xfrm>
            <a:off x="838200" y="1468582"/>
            <a:ext cx="10515600" cy="4708381"/>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200"/>
              <a:buChar char="•"/>
            </a:pPr>
            <a:r>
              <a:rPr lang="en-US" sz="2200"/>
              <a:t>In this project the preprocessing data module is used to resize the images.</a:t>
            </a:r>
            <a:endParaRPr sz="2200"/>
          </a:p>
          <a:p>
            <a:pPr indent="-228600" lvl="0" marL="228600" rtl="0" algn="just">
              <a:lnSpc>
                <a:spcPct val="150000"/>
              </a:lnSpc>
              <a:spcBef>
                <a:spcPts val="1000"/>
              </a:spcBef>
              <a:spcAft>
                <a:spcPts val="0"/>
              </a:spcAft>
              <a:buClr>
                <a:schemeClr val="dk1"/>
              </a:buClr>
              <a:buSzPts val="2200"/>
              <a:buChar char="•"/>
            </a:pPr>
            <a:r>
              <a:rPr lang="en-US" sz="2200"/>
              <a:t>In deep Learning module the quality of the training data determines the quality of your model.</a:t>
            </a:r>
            <a:endParaRPr/>
          </a:p>
          <a:p>
            <a:pPr indent="-228600" lvl="0" marL="228600" rtl="0" algn="just">
              <a:lnSpc>
                <a:spcPct val="150000"/>
              </a:lnSpc>
              <a:spcBef>
                <a:spcPts val="1000"/>
              </a:spcBef>
              <a:spcAft>
                <a:spcPts val="0"/>
              </a:spcAft>
              <a:buClr>
                <a:schemeClr val="dk1"/>
              </a:buClr>
              <a:buSzPts val="2200"/>
              <a:buChar char="•"/>
            </a:pPr>
            <a:r>
              <a:rPr lang="en-US" sz="2200"/>
              <a:t>The data you will encounter in practice will be not clean in most cases. It means the data will contain non-uniform data formats, missing values, outliers, and features with very different ranges.</a:t>
            </a:r>
            <a:endParaRPr/>
          </a:p>
          <a:p>
            <a:pPr indent="-228600" lvl="0" marL="228600" rtl="0" algn="just">
              <a:lnSpc>
                <a:spcPct val="150000"/>
              </a:lnSpc>
              <a:spcBef>
                <a:spcPts val="1000"/>
              </a:spcBef>
              <a:spcAft>
                <a:spcPts val="0"/>
              </a:spcAft>
              <a:buClr>
                <a:schemeClr val="dk1"/>
              </a:buClr>
              <a:buSzPts val="2200"/>
              <a:buChar char="•"/>
            </a:pPr>
            <a:r>
              <a:rPr lang="en-US" sz="2200"/>
              <a:t>The data would not be ready to be used as training data for your model.</a:t>
            </a:r>
            <a:endParaRPr/>
          </a:p>
          <a:p>
            <a:pPr indent="-228600" lvl="0" marL="228600" rtl="0" algn="just">
              <a:lnSpc>
                <a:spcPct val="150000"/>
              </a:lnSpc>
              <a:spcBef>
                <a:spcPts val="1000"/>
              </a:spcBef>
              <a:spcAft>
                <a:spcPts val="0"/>
              </a:spcAft>
              <a:buClr>
                <a:schemeClr val="dk1"/>
              </a:buClr>
              <a:buSzPts val="2200"/>
              <a:buChar char="•"/>
            </a:pPr>
            <a:r>
              <a:rPr lang="en-US" sz="2200"/>
              <a:t>For those reason, the data must be preprocessed in various ways.</a:t>
            </a:r>
            <a:endParaRPr b="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476250" y="1500188"/>
            <a:ext cx="11239500" cy="385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accent1"/>
                </a:solidFill>
              </a:rPr>
              <a:t>ALGORITHM</a:t>
            </a:r>
            <a:endParaRPr b="1">
              <a:solidFill>
                <a:schemeClr val="accent1"/>
              </a:solidFill>
            </a:endParaRPr>
          </a:p>
        </p:txBody>
      </p:sp>
      <p:sp>
        <p:nvSpPr>
          <p:cNvPr id="163" name="Google Shape;163;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Char char="•"/>
            </a:pPr>
            <a:r>
              <a:rPr lang="en-US"/>
              <a:t>Resize the input image to 224*224 dimension</a:t>
            </a:r>
            <a:endParaRPr/>
          </a:p>
          <a:p>
            <a:pPr indent="-342900" lvl="0" marL="457200" rtl="0" algn="l">
              <a:lnSpc>
                <a:spcPct val="115000"/>
              </a:lnSpc>
              <a:spcBef>
                <a:spcPts val="0"/>
              </a:spcBef>
              <a:spcAft>
                <a:spcPts val="0"/>
              </a:spcAft>
              <a:buSzPts val="1800"/>
              <a:buChar char="•"/>
            </a:pPr>
            <a:r>
              <a:rPr lang="en-US"/>
              <a:t>Each image converted into pixel array which is stored in data array</a:t>
            </a:r>
            <a:endParaRPr/>
          </a:p>
          <a:p>
            <a:pPr indent="-342900" lvl="0" marL="457200" rtl="0" algn="l">
              <a:lnSpc>
                <a:spcPct val="115000"/>
              </a:lnSpc>
              <a:spcBef>
                <a:spcPts val="0"/>
              </a:spcBef>
              <a:spcAft>
                <a:spcPts val="0"/>
              </a:spcAft>
              <a:buSzPts val="1800"/>
              <a:buChar char="•"/>
            </a:pPr>
            <a:r>
              <a:rPr lang="en-US"/>
              <a:t>Labels for the images are stored in label array</a:t>
            </a:r>
            <a:endParaRPr/>
          </a:p>
          <a:p>
            <a:pPr indent="-342900" lvl="0" marL="457200" rtl="0" algn="l">
              <a:lnSpc>
                <a:spcPct val="115000"/>
              </a:lnSpc>
              <a:spcBef>
                <a:spcPts val="0"/>
              </a:spcBef>
              <a:spcAft>
                <a:spcPts val="0"/>
              </a:spcAft>
              <a:buSzPts val="1800"/>
              <a:buChar char="•"/>
            </a:pPr>
            <a:r>
              <a:rPr lang="en-US"/>
              <a:t>The pixels of the each image is rescaled between 0-1 by dividing by 255</a:t>
            </a:r>
            <a:endParaRPr/>
          </a:p>
          <a:p>
            <a:pPr indent="-342900" lvl="0" marL="457200" rtl="0" algn="l">
              <a:lnSpc>
                <a:spcPct val="115000"/>
              </a:lnSpc>
              <a:spcBef>
                <a:spcPts val="0"/>
              </a:spcBef>
              <a:spcAft>
                <a:spcPts val="0"/>
              </a:spcAft>
              <a:buSzPts val="1800"/>
              <a:buChar char="•"/>
            </a:pPr>
            <a:r>
              <a:rPr lang="en-US"/>
              <a:t>Dataset is split into training set(75%) and testing set(25%)</a:t>
            </a:r>
            <a:endParaRPr/>
          </a:p>
          <a:p>
            <a:pPr indent="-342900" lvl="0" marL="457200" rtl="0" algn="l">
              <a:lnSpc>
                <a:spcPct val="115000"/>
              </a:lnSpc>
              <a:spcBef>
                <a:spcPts val="0"/>
              </a:spcBef>
              <a:spcAft>
                <a:spcPts val="0"/>
              </a:spcAft>
              <a:buSzPts val="1800"/>
              <a:buChar char="•"/>
            </a:pPr>
            <a:r>
              <a:rPr lang="en-US"/>
              <a:t>Label binarizer is used to convert the labels to binary form</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468001" y="1366762"/>
            <a:ext cx="11256000" cy="5220600"/>
          </a:xfrm>
          <a:prstGeom prst="rect">
            <a:avLst/>
          </a:prstGeom>
          <a:noFill/>
          <a:ln>
            <a:noFill/>
          </a:ln>
        </p:spPr>
        <p:txBody>
          <a:bodyPr anchorCtr="0" anchor="t" bIns="0" lIns="0" spcFirstLastPara="1" rIns="0" wrap="square" tIns="0">
            <a:noAutofit/>
          </a:bodyPr>
          <a:lstStyle/>
          <a:p>
            <a:pPr indent="-284480" lvl="0" marL="284480" rtl="0" algn="just">
              <a:lnSpc>
                <a:spcPct val="150000"/>
              </a:lnSpc>
              <a:spcBef>
                <a:spcPts val="0"/>
              </a:spcBef>
              <a:spcAft>
                <a:spcPts val="0"/>
              </a:spcAft>
              <a:buClr>
                <a:schemeClr val="dk1"/>
              </a:buClr>
              <a:buSzPts val="2640"/>
              <a:buFont typeface="Arial"/>
              <a:buChar char="•"/>
            </a:pPr>
            <a:r>
              <a:rPr lang="en-US" sz="2200"/>
              <a:t>The performance of deep learning neural networks often improves with the amount of data available.</a:t>
            </a:r>
            <a:endParaRPr/>
          </a:p>
          <a:p>
            <a:pPr indent="-284480" lvl="0" marL="284480" rtl="0" algn="just">
              <a:lnSpc>
                <a:spcPct val="150000"/>
              </a:lnSpc>
              <a:spcBef>
                <a:spcPts val="730"/>
              </a:spcBef>
              <a:spcAft>
                <a:spcPts val="0"/>
              </a:spcAft>
              <a:buClr>
                <a:schemeClr val="dk1"/>
              </a:buClr>
              <a:buSzPts val="2640"/>
              <a:buFont typeface="Arial"/>
              <a:buChar char="•"/>
            </a:pPr>
            <a:r>
              <a:rPr lang="en-US" sz="2200"/>
              <a:t>Data augmentation is a technique to artificially create new training data from existing training data. This is done by applying domain-specific techniques to examples from the training data that create new and different training examples.</a:t>
            </a:r>
            <a:endParaRPr/>
          </a:p>
          <a:p>
            <a:pPr indent="-284480" lvl="0" marL="284480" rtl="0" algn="just">
              <a:lnSpc>
                <a:spcPct val="150000"/>
              </a:lnSpc>
              <a:spcBef>
                <a:spcPts val="730"/>
              </a:spcBef>
              <a:spcAft>
                <a:spcPts val="0"/>
              </a:spcAft>
              <a:buClr>
                <a:schemeClr val="dk1"/>
              </a:buClr>
              <a:buSzPts val="2640"/>
              <a:buFont typeface="Arial"/>
              <a:buChar char="•"/>
            </a:pPr>
            <a:r>
              <a:rPr lang="en-US" sz="2200"/>
              <a:t>Image data augmentation is perhaps the most well-known type of data augmentation and involves creating transformed versions of images in the training dataset that belong to the same class as the original image.</a:t>
            </a:r>
            <a:endParaRPr/>
          </a:p>
        </p:txBody>
      </p:sp>
      <p:sp>
        <p:nvSpPr>
          <p:cNvPr id="169" name="Google Shape;169;p26"/>
          <p:cNvSpPr txBox="1"/>
          <p:nvPr>
            <p:ph type="title"/>
          </p:nvPr>
        </p:nvSpPr>
        <p:spPr>
          <a:xfrm>
            <a:off x="467949" y="475138"/>
            <a:ext cx="9642300" cy="654600"/>
          </a:xfrm>
          <a:prstGeom prst="rect">
            <a:avLst/>
          </a:prstGeom>
          <a:noFill/>
          <a:ln>
            <a:noFill/>
          </a:ln>
        </p:spPr>
        <p:txBody>
          <a:bodyPr anchorCtr="0" anchor="ctr" bIns="45700" lIns="91425" spcFirstLastPara="1" rIns="91425" wrap="square" tIns="45700">
            <a:noAutofit/>
          </a:bodyPr>
          <a:lstStyle/>
          <a:p>
            <a:pPr indent="0" lvl="0" marL="0" rtl="0" algn="just">
              <a:lnSpc>
                <a:spcPct val="68750"/>
              </a:lnSpc>
              <a:spcBef>
                <a:spcPts val="0"/>
              </a:spcBef>
              <a:spcAft>
                <a:spcPts val="0"/>
              </a:spcAft>
              <a:buClr>
                <a:schemeClr val="accent1"/>
              </a:buClr>
              <a:buSzPts val="3200"/>
              <a:buFont typeface="Calibri"/>
              <a:buNone/>
            </a:pPr>
            <a:r>
              <a:rPr lang="en-US" sz="3400"/>
              <a:t>DATA AUGMENTATION</a:t>
            </a:r>
            <a:endParaRPr sz="3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758275" y="1441525"/>
            <a:ext cx="10988249" cy="378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solidFill>
                  <a:schemeClr val="accent1"/>
                </a:solidFill>
              </a:rPr>
              <a:t>ALGORITHM</a:t>
            </a:r>
            <a:endParaRPr b="1">
              <a:solidFill>
                <a:schemeClr val="accent1"/>
              </a:solidFill>
            </a:endParaRPr>
          </a:p>
        </p:txBody>
      </p:sp>
      <p:sp>
        <p:nvSpPr>
          <p:cNvPr id="181" name="Google Shape;181;p28"/>
          <p:cNvSpPr txBox="1"/>
          <p:nvPr>
            <p:ph idx="1" type="body"/>
          </p:nvPr>
        </p:nvSpPr>
        <p:spPr>
          <a:xfrm>
            <a:off x="660450" y="18404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Char char="•"/>
            </a:pPr>
            <a:r>
              <a:rPr lang="en-US"/>
              <a:t>ImageDataGenerator class from keras is used.</a:t>
            </a:r>
            <a:endParaRPr/>
          </a:p>
          <a:p>
            <a:pPr indent="-342900" lvl="0" marL="457200" rtl="0" algn="l">
              <a:lnSpc>
                <a:spcPct val="115000"/>
              </a:lnSpc>
              <a:spcBef>
                <a:spcPts val="0"/>
              </a:spcBef>
              <a:spcAft>
                <a:spcPts val="0"/>
              </a:spcAft>
              <a:buSzPts val="1800"/>
              <a:buChar char="•"/>
            </a:pPr>
            <a:r>
              <a:rPr lang="en-US"/>
              <a:t>Rotation range is set to 30°</a:t>
            </a:r>
            <a:endParaRPr/>
          </a:p>
          <a:p>
            <a:pPr indent="-342900" lvl="0" marL="457200" rtl="0" algn="l">
              <a:lnSpc>
                <a:spcPct val="115000"/>
              </a:lnSpc>
              <a:spcBef>
                <a:spcPts val="0"/>
              </a:spcBef>
              <a:spcAft>
                <a:spcPts val="0"/>
              </a:spcAft>
              <a:buSzPts val="1800"/>
              <a:buChar char="•"/>
            </a:pPr>
            <a:r>
              <a:rPr lang="en-US"/>
              <a:t>Width_shift_range is set to 10%</a:t>
            </a:r>
            <a:endParaRPr/>
          </a:p>
          <a:p>
            <a:pPr indent="-342900" lvl="0" marL="457200" rtl="0" algn="l">
              <a:lnSpc>
                <a:spcPct val="115000"/>
              </a:lnSpc>
              <a:spcBef>
                <a:spcPts val="0"/>
              </a:spcBef>
              <a:spcAft>
                <a:spcPts val="0"/>
              </a:spcAft>
              <a:buSzPts val="1800"/>
              <a:buChar char="•"/>
            </a:pPr>
            <a:r>
              <a:rPr lang="en-US"/>
              <a:t>Height_shift_range is set to 10%</a:t>
            </a:r>
            <a:endParaRPr/>
          </a:p>
          <a:p>
            <a:pPr indent="-342900" lvl="0" marL="457200" rtl="0" algn="l">
              <a:lnSpc>
                <a:spcPct val="115000"/>
              </a:lnSpc>
              <a:spcBef>
                <a:spcPts val="0"/>
              </a:spcBef>
              <a:spcAft>
                <a:spcPts val="0"/>
              </a:spcAft>
              <a:buSzPts val="1800"/>
              <a:buChar char="•"/>
            </a:pPr>
            <a:r>
              <a:rPr lang="en-US"/>
              <a:t>Zoom_range is set between 80%-120%</a:t>
            </a:r>
            <a:endParaRPr/>
          </a:p>
          <a:p>
            <a:pPr indent="-342900" lvl="0" marL="457200" rtl="0" algn="l">
              <a:lnSpc>
                <a:spcPct val="115000"/>
              </a:lnSpc>
              <a:spcBef>
                <a:spcPts val="0"/>
              </a:spcBef>
              <a:spcAft>
                <a:spcPts val="0"/>
              </a:spcAft>
              <a:buSzPts val="1800"/>
              <a:buChar char="•"/>
            </a:pPr>
            <a:r>
              <a:rPr lang="en-US"/>
              <a:t>Shear_range is set to 20%</a:t>
            </a:r>
            <a:endParaRPr/>
          </a:p>
          <a:p>
            <a:pPr indent="-342900" lvl="0" marL="457200" rtl="0" algn="l">
              <a:lnSpc>
                <a:spcPct val="90000"/>
              </a:lnSpc>
              <a:spcBef>
                <a:spcPts val="0"/>
              </a:spcBef>
              <a:spcAft>
                <a:spcPts val="0"/>
              </a:spcAft>
              <a:buSzPts val="1800"/>
              <a:buChar char="•"/>
            </a:pPr>
            <a:r>
              <a:rPr lang="en-US"/>
              <a:t>Horizontal flip is set as true</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nvSpPr>
        <p:spPr>
          <a:xfrm>
            <a:off x="518750" y="547753"/>
            <a:ext cx="9584400" cy="741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1"/>
              </a:buClr>
              <a:buSzPts val="3200"/>
              <a:buFont typeface="Calibri"/>
              <a:buNone/>
            </a:pPr>
            <a:r>
              <a:rPr b="1" i="0" lang="en-US" sz="3300" u="none" cap="none" strike="noStrike">
                <a:solidFill>
                  <a:schemeClr val="accent1"/>
                </a:solidFill>
                <a:latin typeface="Calibri"/>
                <a:ea typeface="Calibri"/>
                <a:cs typeface="Calibri"/>
                <a:sym typeface="Calibri"/>
              </a:rPr>
              <a:t>PENTA CANCER PREDICTION</a:t>
            </a:r>
            <a:endParaRPr b="1" i="0" sz="3300" u="none" cap="none" strike="noStrike">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3200"/>
              <a:buFont typeface="Calibri"/>
              <a:buNone/>
            </a:pPr>
            <a:r>
              <a:t/>
            </a:r>
            <a:endParaRPr b="0" i="0" sz="3200" u="none" cap="none" strike="noStrike">
              <a:solidFill>
                <a:schemeClr val="accent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3200"/>
              <a:buFont typeface="Calibri"/>
              <a:buNone/>
            </a:pPr>
            <a:r>
              <a:t/>
            </a:r>
            <a:endParaRPr b="0" i="0" sz="3200" u="none" cap="none" strike="noStrike">
              <a:solidFill>
                <a:schemeClr val="accent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3200"/>
              <a:buFont typeface="Calibri"/>
              <a:buNone/>
            </a:pPr>
            <a:r>
              <a:t/>
            </a:r>
            <a:endParaRPr b="0" i="0" sz="3200" u="none" cap="none" strike="noStrike">
              <a:solidFill>
                <a:schemeClr val="accent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3200"/>
              <a:buFont typeface="Calibri"/>
              <a:buNone/>
            </a:pPr>
            <a:r>
              <a:t/>
            </a:r>
            <a:endParaRPr b="0" i="0" sz="3200" u="none" cap="none" strike="noStrike">
              <a:solidFill>
                <a:schemeClr val="accent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3200"/>
              <a:buFont typeface="Calibri"/>
              <a:buNone/>
            </a:pPr>
            <a:r>
              <a:t/>
            </a:r>
            <a:endParaRPr b="0" i="0" sz="3200" u="none" cap="none" strike="noStrike">
              <a:solidFill>
                <a:schemeClr val="accent1"/>
              </a:solidFill>
              <a:latin typeface="Calibri"/>
              <a:ea typeface="Calibri"/>
              <a:cs typeface="Calibri"/>
              <a:sym typeface="Calibri"/>
            </a:endParaRPr>
          </a:p>
        </p:txBody>
      </p:sp>
      <p:sp>
        <p:nvSpPr>
          <p:cNvPr id="187" name="Google Shape;187;p29"/>
          <p:cNvSpPr/>
          <p:nvPr/>
        </p:nvSpPr>
        <p:spPr>
          <a:xfrm>
            <a:off x="518745" y="1499175"/>
            <a:ext cx="11060700" cy="41550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In order to predict the presence of the type of cancer from the five different types, we will be training with a VGG16 algorithm which provides accuracy in classification of images.</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VGG16 architecture is an innovative object-recognition model that supports up to 1</a:t>
            </a:r>
            <a:r>
              <a:rPr lang="en-US" sz="2200">
                <a:solidFill>
                  <a:schemeClr val="dk1"/>
                </a:solidFill>
                <a:latin typeface="Calibri"/>
                <a:ea typeface="Calibri"/>
                <a:cs typeface="Calibri"/>
                <a:sym typeface="Calibri"/>
              </a:rPr>
              <a:t>6</a:t>
            </a:r>
            <a:r>
              <a:rPr b="0" i="0" lang="en-US" sz="2200" u="none" cap="none" strike="noStrike">
                <a:solidFill>
                  <a:schemeClr val="dk1"/>
                </a:solidFill>
                <a:latin typeface="Calibri"/>
                <a:ea typeface="Calibri"/>
                <a:cs typeface="Calibri"/>
                <a:sym typeface="Calibri"/>
              </a:rPr>
              <a:t> layers. The architecture also outperforms baselines on many tasks and datasets outside of ImageNet. </a:t>
            </a:r>
            <a:endParaRPr b="0" i="0" sz="2200" u="none" cap="none" strike="noStrike">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convolutional layers in the VGG16 architecture use a very small receptive field (3x3, the smallest possible size that still captures left/right and up/down).</a:t>
            </a:r>
            <a:endParaRPr b="0" i="0" sz="14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architecture also makes use of residual networks producing very high accuracy.</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904400" y="152400"/>
            <a:ext cx="10383198" cy="655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538875" y="414500"/>
            <a:ext cx="96348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chemeClr val="accent1"/>
                </a:solidFill>
                <a:latin typeface="Calibri"/>
                <a:ea typeface="Calibri"/>
                <a:cs typeface="Calibri"/>
                <a:sym typeface="Calibri"/>
              </a:rPr>
              <a:t>ALGORITHM</a:t>
            </a:r>
            <a:endParaRPr b="1" i="0" sz="5000" u="none" cap="none" strike="noStrike">
              <a:solidFill>
                <a:schemeClr val="accent1"/>
              </a:solidFill>
              <a:latin typeface="Calibri"/>
              <a:ea typeface="Calibri"/>
              <a:cs typeface="Calibri"/>
              <a:sym typeface="Calibri"/>
            </a:endParaRPr>
          </a:p>
        </p:txBody>
      </p:sp>
      <p:sp>
        <p:nvSpPr>
          <p:cNvPr id="200" name="Google Shape;200;p31"/>
          <p:cNvSpPr txBox="1"/>
          <p:nvPr/>
        </p:nvSpPr>
        <p:spPr>
          <a:xfrm>
            <a:off x="770300" y="1591000"/>
            <a:ext cx="10253100" cy="580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00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VGG sequential model is built with keras.model library</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The input image size of vgg16 is set to is 224*224*3 which is its default size.</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A flatten layer is added to flatten the feature map into single dimensional vector</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A fully connected layer with ReLU activation is added on top of it</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Another dense layer with softmax activation function is added to complete the architecture</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SGD and Adam optimizers are used for loss minimization.</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For the first </a:t>
            </a:r>
            <a:r>
              <a:rPr lang="en-US" sz="2200">
                <a:solidFill>
                  <a:schemeClr val="dk1"/>
                </a:solidFill>
                <a:latin typeface="Calibri"/>
                <a:ea typeface="Calibri"/>
                <a:cs typeface="Calibri"/>
                <a:sym typeface="Calibri"/>
              </a:rPr>
              <a:t>2</a:t>
            </a:r>
            <a:r>
              <a:rPr b="0" i="0" lang="en-US" sz="2200" u="none" cap="none" strike="noStrike">
                <a:solidFill>
                  <a:schemeClr val="dk1"/>
                </a:solidFill>
                <a:latin typeface="Calibri"/>
                <a:ea typeface="Calibri"/>
                <a:cs typeface="Calibri"/>
                <a:sym typeface="Calibri"/>
              </a:rPr>
              <a:t>0 epochs </a:t>
            </a:r>
            <a:r>
              <a:rPr lang="en-US" sz="2200">
                <a:solidFill>
                  <a:schemeClr val="dk1"/>
                </a:solidFill>
                <a:latin typeface="Calibri"/>
                <a:ea typeface="Calibri"/>
                <a:cs typeface="Calibri"/>
                <a:sym typeface="Calibri"/>
              </a:rPr>
              <a:t>Adam</a:t>
            </a:r>
            <a:r>
              <a:rPr b="0" i="0" lang="en-US" sz="2200" u="none" cap="none" strike="noStrike">
                <a:solidFill>
                  <a:schemeClr val="dk1"/>
                </a:solidFill>
                <a:latin typeface="Calibri"/>
                <a:ea typeface="Calibri"/>
                <a:cs typeface="Calibri"/>
                <a:sym typeface="Calibri"/>
              </a:rPr>
              <a:t> optimizer is used and for the next </a:t>
            </a:r>
            <a:r>
              <a:rPr lang="en-US" sz="2200">
                <a:solidFill>
                  <a:schemeClr val="dk1"/>
                </a:solidFill>
                <a:latin typeface="Calibri"/>
                <a:ea typeface="Calibri"/>
                <a:cs typeface="Calibri"/>
                <a:sym typeface="Calibri"/>
              </a:rPr>
              <a:t>2</a:t>
            </a:r>
            <a:r>
              <a:rPr b="0" i="0" lang="en-US" sz="2200" u="none" cap="none" strike="noStrike">
                <a:solidFill>
                  <a:schemeClr val="dk1"/>
                </a:solidFill>
                <a:latin typeface="Calibri"/>
                <a:ea typeface="Calibri"/>
                <a:cs typeface="Calibri"/>
                <a:sym typeface="Calibri"/>
              </a:rPr>
              <a:t>0 epochs </a:t>
            </a:r>
            <a:r>
              <a:rPr lang="en-US" sz="2200">
                <a:solidFill>
                  <a:schemeClr val="dk1"/>
                </a:solidFill>
                <a:latin typeface="Calibri"/>
                <a:ea typeface="Calibri"/>
                <a:cs typeface="Calibri"/>
                <a:sym typeface="Calibri"/>
              </a:rPr>
              <a:t>SGD</a:t>
            </a:r>
            <a:r>
              <a:rPr b="0" i="0" lang="en-US" sz="2200" u="none" cap="none" strike="noStrike">
                <a:solidFill>
                  <a:schemeClr val="dk1"/>
                </a:solidFill>
                <a:latin typeface="Calibri"/>
                <a:ea typeface="Calibri"/>
                <a:cs typeface="Calibri"/>
                <a:sym typeface="Calibri"/>
              </a:rPr>
              <a:t> optimizer is used.</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The model is trained using the train set</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Model is validated using the test set </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Classification report is printed</a:t>
            </a:r>
            <a:endParaRPr b="0" i="0" sz="2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Arial"/>
              <a:buChar char="•"/>
            </a:pPr>
            <a:r>
              <a:rPr b="0" i="0" lang="en-US" sz="2200" u="none" cap="none" strike="noStrike">
                <a:solidFill>
                  <a:schemeClr val="dk1"/>
                </a:solidFill>
                <a:latin typeface="Calibri"/>
                <a:ea typeface="Calibri"/>
                <a:cs typeface="Calibri"/>
                <a:sym typeface="Calibri"/>
              </a:rPr>
              <a:t>Trained model is saved</a:t>
            </a:r>
            <a:endParaRPr b="0" i="0" sz="2200" u="none" cap="none" strike="noStrike">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nvSpPr>
        <p:spPr>
          <a:xfrm>
            <a:off x="565645" y="660595"/>
            <a:ext cx="9584400" cy="1055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WEB APPLICATION DEVELOPMENT</a:t>
            </a:r>
            <a:endParaRPr b="1" i="0" sz="3200" u="none" cap="none" strike="noStrike">
              <a:solidFill>
                <a:schemeClr val="accent1"/>
              </a:solidFill>
              <a:latin typeface="Calibri"/>
              <a:ea typeface="Calibri"/>
              <a:cs typeface="Calibri"/>
              <a:sym typeface="Calibri"/>
            </a:endParaRPr>
          </a:p>
        </p:txBody>
      </p:sp>
      <p:sp>
        <p:nvSpPr>
          <p:cNvPr id="206" name="Google Shape;206;p32"/>
          <p:cNvSpPr/>
          <p:nvPr/>
        </p:nvSpPr>
        <p:spPr>
          <a:xfrm>
            <a:off x="565650" y="1063951"/>
            <a:ext cx="11060700" cy="5379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t/>
            </a:r>
            <a:endParaRPr sz="2200">
              <a:solidFill>
                <a:schemeClr val="dk1"/>
              </a:solidFill>
              <a:latin typeface="Calibri"/>
              <a:ea typeface="Calibri"/>
              <a:cs typeface="Calibri"/>
              <a:sym typeface="Calibri"/>
            </a:endParaRPr>
          </a:p>
          <a:p>
            <a:pPr indent="-368300" lvl="0" marL="457200" rtl="0" algn="just">
              <a:lnSpc>
                <a:spcPct val="150000"/>
              </a:lnSpc>
              <a:spcBef>
                <a:spcPts val="0"/>
              </a:spcBef>
              <a:spcAft>
                <a:spcPts val="0"/>
              </a:spcAft>
              <a:buClr>
                <a:schemeClr val="dk1"/>
              </a:buClr>
              <a:buSzPts val="2200"/>
              <a:buChar char="•"/>
            </a:pPr>
            <a:r>
              <a:rPr lang="en-US" sz="2200">
                <a:solidFill>
                  <a:schemeClr val="dk1"/>
                </a:solidFill>
                <a:latin typeface="Calibri"/>
                <a:ea typeface="Calibri"/>
                <a:cs typeface="Calibri"/>
                <a:sym typeface="Calibri"/>
              </a:rPr>
              <a:t>A web application using a javascript framework reactJS is developed.</a:t>
            </a:r>
            <a:endParaRPr>
              <a:solidFill>
                <a:schemeClr val="dk1"/>
              </a:solidFill>
            </a:endParaRPr>
          </a:p>
          <a:p>
            <a:pPr indent="-368300" lvl="0" marL="457200" rtl="0" algn="just">
              <a:lnSpc>
                <a:spcPct val="150000"/>
              </a:lnSpc>
              <a:spcBef>
                <a:spcPts val="0"/>
              </a:spcBef>
              <a:spcAft>
                <a:spcPts val="0"/>
              </a:spcAft>
              <a:buClr>
                <a:schemeClr val="dk1"/>
              </a:buClr>
              <a:buSzPts val="2200"/>
              <a:buChar char="•"/>
            </a:pPr>
            <a:r>
              <a:rPr lang="en-US" sz="2200">
                <a:solidFill>
                  <a:schemeClr val="dk1"/>
                </a:solidFill>
                <a:latin typeface="Calibri"/>
                <a:ea typeface="Calibri"/>
                <a:cs typeface="Calibri"/>
                <a:sym typeface="Calibri"/>
              </a:rPr>
              <a:t>An application is developed in such a way that an input image of the cancer image will be given and an output is obtained.</a:t>
            </a:r>
            <a:endParaRPr>
              <a:solidFill>
                <a:schemeClr val="dk1"/>
              </a:solidFill>
            </a:endParaRPr>
          </a:p>
          <a:p>
            <a:pPr indent="-368300" lvl="0" marL="457200" rtl="0" algn="just">
              <a:lnSpc>
                <a:spcPct val="150000"/>
              </a:lnSpc>
              <a:spcBef>
                <a:spcPts val="0"/>
              </a:spcBef>
              <a:spcAft>
                <a:spcPts val="0"/>
              </a:spcAft>
              <a:buClr>
                <a:schemeClr val="dk1"/>
              </a:buClr>
              <a:buSzPts val="2200"/>
              <a:buChar char="•"/>
            </a:pPr>
            <a:r>
              <a:rPr lang="en-US" sz="2200">
                <a:solidFill>
                  <a:schemeClr val="dk1"/>
                </a:solidFill>
                <a:latin typeface="Calibri"/>
                <a:ea typeface="Calibri"/>
                <a:cs typeface="Calibri"/>
                <a:sym typeface="Calibri"/>
              </a:rPr>
              <a:t>A database will be managed using which the prediction process happens in the backend and the result is been fetched through the web application</a:t>
            </a:r>
            <a:endParaRPr sz="2200">
              <a:solidFill>
                <a:schemeClr val="dk1"/>
              </a:solidFill>
              <a:latin typeface="Calibri"/>
              <a:ea typeface="Calibri"/>
              <a:cs typeface="Calibri"/>
              <a:sym typeface="Calibri"/>
            </a:endParaRPr>
          </a:p>
          <a:p>
            <a:pPr indent="0" lvl="0" marL="457200" marR="0" rtl="0" algn="just">
              <a:lnSpc>
                <a:spcPct val="150000"/>
              </a:lnSpc>
              <a:spcBef>
                <a:spcPts val="0"/>
              </a:spcBef>
              <a:spcAft>
                <a:spcPts val="0"/>
              </a:spcAft>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1511700" y="1151925"/>
            <a:ext cx="7369200" cy="3569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rgbClr val="0C0C0C"/>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Introduction</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Calibri"/>
              <a:buChar char="•"/>
            </a:pPr>
            <a:r>
              <a:rPr lang="en-US" sz="2600">
                <a:solidFill>
                  <a:srgbClr val="0C0C0C"/>
                </a:solidFill>
                <a:latin typeface="Calibri"/>
                <a:ea typeface="Calibri"/>
                <a:cs typeface="Calibri"/>
                <a:sym typeface="Calibri"/>
              </a:rPr>
              <a:t>Literature Survey </a:t>
            </a:r>
            <a:endParaRPr sz="2600">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Overall Objectives</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Overall Architecture</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Detailed  Module Design</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Implementation details and Result Snapshots</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Metrics for Evaluation </a:t>
            </a:r>
            <a:endParaRPr b="0" i="0" sz="2600" u="none" cap="none" strike="noStrike">
              <a:solidFill>
                <a:srgbClr val="0C0C0C"/>
              </a:solidFill>
              <a:latin typeface="Calibri"/>
              <a:ea typeface="Calibri"/>
              <a:cs typeface="Calibri"/>
              <a:sym typeface="Calibri"/>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Validation and Test Cases </a:t>
            </a:r>
            <a:endParaRPr b="0" i="0" sz="1800" u="none" cap="none" strike="noStrike">
              <a:solidFill>
                <a:srgbClr val="000000"/>
              </a:solidFill>
              <a:latin typeface="Arial"/>
              <a:ea typeface="Arial"/>
              <a:cs typeface="Arial"/>
              <a:sym typeface="Arial"/>
            </a:endParaRPr>
          </a:p>
          <a:p>
            <a:pPr indent="-390525" lvl="0" marL="793750" marR="0" rtl="0" algn="l">
              <a:lnSpc>
                <a:spcPct val="90000"/>
              </a:lnSpc>
              <a:spcBef>
                <a:spcPts val="1000"/>
              </a:spcBef>
              <a:spcAft>
                <a:spcPts val="0"/>
              </a:spcAft>
              <a:buClr>
                <a:srgbClr val="0C0C0C"/>
              </a:buClr>
              <a:buSzPts val="2600"/>
              <a:buFont typeface="Arial"/>
              <a:buChar char="•"/>
            </a:pPr>
            <a:r>
              <a:rPr b="0" i="0" lang="en-US" sz="2600" u="none" cap="none" strike="noStrike">
                <a:solidFill>
                  <a:srgbClr val="0C0C0C"/>
                </a:solidFill>
                <a:latin typeface="Calibri"/>
                <a:ea typeface="Calibri"/>
                <a:cs typeface="Calibri"/>
                <a:sym typeface="Calibri"/>
              </a:rPr>
              <a:t>References</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01" name="Google Shape;101;p15"/>
          <p:cNvSpPr txBox="1"/>
          <p:nvPr/>
        </p:nvSpPr>
        <p:spPr>
          <a:xfrm>
            <a:off x="974075" y="393959"/>
            <a:ext cx="7756200" cy="1054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2E75B5"/>
              </a:buClr>
              <a:buSzPts val="3200"/>
              <a:buFont typeface="Calibri"/>
              <a:buNone/>
            </a:pPr>
            <a:r>
              <a:rPr b="1" i="0" lang="en-US" sz="3400" u="none" cap="none" strike="noStrike">
                <a:solidFill>
                  <a:srgbClr val="2E75B5"/>
                </a:solidFill>
                <a:latin typeface="Calibri"/>
                <a:ea typeface="Calibri"/>
                <a:cs typeface="Calibri"/>
                <a:sym typeface="Calibri"/>
              </a:rPr>
              <a:t>CONTENTS</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152400" y="700038"/>
            <a:ext cx="11887201" cy="57620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idx="4294967295" type="title"/>
          </p:nvPr>
        </p:nvSpPr>
        <p:spPr>
          <a:xfrm>
            <a:off x="838200" y="528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b="1" lang="en-US">
                <a:solidFill>
                  <a:schemeClr val="accent1"/>
                </a:solidFill>
              </a:rPr>
              <a:t>ALGORITHM</a:t>
            </a:r>
            <a:endParaRPr b="1">
              <a:solidFill>
                <a:schemeClr val="accent1"/>
              </a:solidFill>
            </a:endParaRPr>
          </a:p>
        </p:txBody>
      </p:sp>
      <p:sp>
        <p:nvSpPr>
          <p:cNvPr id="219" name="Google Shape;219;p34"/>
          <p:cNvSpPr txBox="1"/>
          <p:nvPr/>
        </p:nvSpPr>
        <p:spPr>
          <a:xfrm>
            <a:off x="740600" y="2141850"/>
            <a:ext cx="10309200" cy="1760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Arial"/>
              <a:buChar char="•"/>
            </a:pPr>
            <a:r>
              <a:rPr b="0" i="0" lang="en-US" sz="2300" u="none" cap="none" strike="noStrike">
                <a:solidFill>
                  <a:schemeClr val="dk1"/>
                </a:solidFill>
                <a:latin typeface="Calibri"/>
                <a:ea typeface="Calibri"/>
                <a:cs typeface="Calibri"/>
                <a:sym typeface="Calibri"/>
              </a:rPr>
              <a:t>Frontend is developed using ReactJS </a:t>
            </a:r>
            <a:endParaRPr b="0" i="0" sz="2300" u="none" cap="none" strike="noStrike">
              <a:solidFill>
                <a:schemeClr val="dk1"/>
              </a:solidFill>
              <a:latin typeface="Calibri"/>
              <a:ea typeface="Calibri"/>
              <a:cs typeface="Calibri"/>
              <a:sym typeface="Calibri"/>
            </a:endParaRPr>
          </a:p>
          <a:p>
            <a:pPr indent="-311150" lvl="0" marL="457200" marR="0" rtl="0" algn="l">
              <a:lnSpc>
                <a:spcPct val="115000"/>
              </a:lnSpc>
              <a:spcBef>
                <a:spcPts val="0"/>
              </a:spcBef>
              <a:spcAft>
                <a:spcPts val="0"/>
              </a:spcAft>
              <a:buClr>
                <a:schemeClr val="dk1"/>
              </a:buClr>
              <a:buSzPts val="1300"/>
              <a:buFont typeface="Arial"/>
              <a:buChar char="•"/>
            </a:pPr>
            <a:r>
              <a:rPr b="0" i="0" lang="en-US" sz="2300" u="none" cap="none" strike="noStrike">
                <a:solidFill>
                  <a:schemeClr val="dk1"/>
                </a:solidFill>
                <a:latin typeface="Calibri"/>
                <a:ea typeface="Calibri"/>
                <a:cs typeface="Calibri"/>
                <a:sym typeface="Calibri"/>
              </a:rPr>
              <a:t>Flask is used to integrate the trained model with the application.</a:t>
            </a:r>
            <a:endParaRPr b="0" i="0" sz="2300" u="none" cap="none" strike="noStrike">
              <a:solidFill>
                <a:schemeClr val="dk1"/>
              </a:solidFill>
              <a:latin typeface="Calibri"/>
              <a:ea typeface="Calibri"/>
              <a:cs typeface="Calibri"/>
              <a:sym typeface="Calibri"/>
            </a:endParaRPr>
          </a:p>
          <a:p>
            <a:pPr indent="-311150" lvl="0" marL="457200" marR="0" rtl="0" algn="l">
              <a:lnSpc>
                <a:spcPct val="115000"/>
              </a:lnSpc>
              <a:spcBef>
                <a:spcPts val="0"/>
              </a:spcBef>
              <a:spcAft>
                <a:spcPts val="0"/>
              </a:spcAft>
              <a:buClr>
                <a:schemeClr val="dk1"/>
              </a:buClr>
              <a:buSzPts val="1300"/>
              <a:buFont typeface="Arial"/>
              <a:buChar char="•"/>
            </a:pPr>
            <a:r>
              <a:rPr b="0" i="0" lang="en-US" sz="2300" u="none" cap="none" strike="noStrike">
                <a:solidFill>
                  <a:schemeClr val="dk1"/>
                </a:solidFill>
                <a:latin typeface="Calibri"/>
                <a:ea typeface="Calibri"/>
                <a:cs typeface="Calibri"/>
                <a:sym typeface="Calibri"/>
              </a:rPr>
              <a:t>The fetched input is passed through the model and analyzed. </a:t>
            </a:r>
            <a:endParaRPr b="0" i="0" sz="2300" u="none" cap="none" strike="noStrike">
              <a:solidFill>
                <a:schemeClr val="dk1"/>
              </a:solidFill>
              <a:latin typeface="Calibri"/>
              <a:ea typeface="Calibri"/>
              <a:cs typeface="Calibri"/>
              <a:sym typeface="Calibri"/>
            </a:endParaRPr>
          </a:p>
          <a:p>
            <a:pPr indent="-311150" lvl="0" marL="457200" marR="0" rtl="0" algn="l">
              <a:lnSpc>
                <a:spcPct val="115000"/>
              </a:lnSpc>
              <a:spcBef>
                <a:spcPts val="0"/>
              </a:spcBef>
              <a:spcAft>
                <a:spcPts val="0"/>
              </a:spcAft>
              <a:buClr>
                <a:schemeClr val="dk1"/>
              </a:buClr>
              <a:buSzPts val="1300"/>
              <a:buFont typeface="Arial"/>
              <a:buChar char="•"/>
            </a:pPr>
            <a:r>
              <a:rPr b="0" i="0" lang="en-US" sz="2300" u="none" cap="none" strike="noStrike">
                <a:solidFill>
                  <a:schemeClr val="dk1"/>
                </a:solidFill>
                <a:latin typeface="Calibri"/>
                <a:ea typeface="Calibri"/>
                <a:cs typeface="Calibri"/>
                <a:sym typeface="Calibri"/>
              </a:rPr>
              <a:t>The model predicts the input whether it is cancer or not.</a:t>
            </a:r>
            <a:endParaRPr b="0" i="0" sz="23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nvSpPr>
        <p:spPr>
          <a:xfrm>
            <a:off x="1006350" y="2441300"/>
            <a:ext cx="9727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accent1"/>
                </a:solidFill>
              </a:rPr>
              <a:t>IMPLEMENTATION DETAILS AND RESULT SNAPSHOTS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p:nvPr/>
        </p:nvSpPr>
        <p:spPr>
          <a:xfrm>
            <a:off x="518745" y="1049120"/>
            <a:ext cx="11060724" cy="589072"/>
          </a:xfrm>
          <a:prstGeom prst="rect">
            <a:avLst/>
          </a:prstGeom>
          <a:noFill/>
          <a:ln>
            <a:noFill/>
          </a:ln>
        </p:spPr>
        <p:txBody>
          <a:bodyPr anchorCtr="0" anchor="t" bIns="45700" lIns="91425" spcFirstLastPara="1" rIns="91425" wrap="square" tIns="45700">
            <a:noAutofit/>
          </a:bodyPr>
          <a:lstStyle/>
          <a:p>
            <a:pPr indent="-133350" lvl="0" marL="285750" marR="0" rtl="0" algn="l">
              <a:lnSpc>
                <a:spcPct val="150000"/>
              </a:lnSpc>
              <a:spcBef>
                <a:spcPts val="0"/>
              </a:spcBef>
              <a:spcAft>
                <a:spcPts val="0"/>
              </a:spcAft>
              <a:buClr>
                <a:schemeClr val="dk1"/>
              </a:buClr>
              <a:buSzPts val="2400"/>
              <a:buFont typeface="Arial"/>
              <a:buNone/>
            </a:pPr>
            <a:r>
              <a:rPr lang="en-US" sz="2500">
                <a:solidFill>
                  <a:schemeClr val="accent1"/>
                </a:solidFill>
                <a:latin typeface="Calibri"/>
                <a:ea typeface="Calibri"/>
                <a:cs typeface="Calibri"/>
                <a:sym typeface="Calibri"/>
              </a:rPr>
              <a:t>SOFTWARE REQUIREMENT</a:t>
            </a:r>
            <a:endParaRPr b="0" i="0" sz="2500" u="none" cap="none" strike="noStrike">
              <a:solidFill>
                <a:schemeClr val="accent1"/>
              </a:solidFill>
              <a:latin typeface="Calibri"/>
              <a:ea typeface="Calibri"/>
              <a:cs typeface="Calibri"/>
              <a:sym typeface="Calibri"/>
            </a:endParaRPr>
          </a:p>
        </p:txBody>
      </p:sp>
      <p:pic>
        <p:nvPicPr>
          <p:cNvPr id="231" name="Google Shape;231;p36"/>
          <p:cNvPicPr preferRelativeResize="0"/>
          <p:nvPr/>
        </p:nvPicPr>
        <p:blipFill>
          <a:blip r:embed="rId3">
            <a:alphaModFix/>
          </a:blip>
          <a:stretch>
            <a:fillRect/>
          </a:stretch>
        </p:blipFill>
        <p:spPr>
          <a:xfrm>
            <a:off x="1438275" y="2461467"/>
            <a:ext cx="7848600" cy="2466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7"/>
          <p:cNvPicPr preferRelativeResize="0"/>
          <p:nvPr/>
        </p:nvPicPr>
        <p:blipFill>
          <a:blip r:embed="rId3">
            <a:alphaModFix/>
          </a:blip>
          <a:stretch>
            <a:fillRect/>
          </a:stretch>
        </p:blipFill>
        <p:spPr>
          <a:xfrm>
            <a:off x="1661925" y="2724125"/>
            <a:ext cx="7953375" cy="2219325"/>
          </a:xfrm>
          <a:prstGeom prst="rect">
            <a:avLst/>
          </a:prstGeom>
          <a:noFill/>
          <a:ln>
            <a:noFill/>
          </a:ln>
        </p:spPr>
      </p:pic>
      <p:sp>
        <p:nvSpPr>
          <p:cNvPr id="238" name="Google Shape;238;p37"/>
          <p:cNvSpPr txBox="1"/>
          <p:nvPr/>
        </p:nvSpPr>
        <p:spPr>
          <a:xfrm>
            <a:off x="801350" y="875875"/>
            <a:ext cx="68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1"/>
                </a:solidFill>
                <a:latin typeface="Calibri"/>
                <a:ea typeface="Calibri"/>
                <a:cs typeface="Calibri"/>
                <a:sym typeface="Calibri"/>
              </a:rPr>
              <a:t>HARDWARE REQUIREMENTS</a:t>
            </a:r>
            <a:endParaRPr sz="2800">
              <a:solidFill>
                <a:schemeClr val="accen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nvSpPr>
        <p:spPr>
          <a:xfrm>
            <a:off x="540300" y="328900"/>
            <a:ext cx="9977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accent1"/>
                </a:solidFill>
                <a:latin typeface="Arial"/>
                <a:ea typeface="Arial"/>
                <a:cs typeface="Arial"/>
                <a:sym typeface="Arial"/>
              </a:rPr>
              <a:t>WORKING</a:t>
            </a:r>
            <a:endParaRPr b="0" i="0" sz="1400" u="none" cap="none" strike="noStrike">
              <a:solidFill>
                <a:srgbClr val="000000"/>
              </a:solidFill>
              <a:latin typeface="Calibri"/>
              <a:ea typeface="Calibri"/>
              <a:cs typeface="Calibri"/>
              <a:sym typeface="Calibri"/>
            </a:endParaRPr>
          </a:p>
        </p:txBody>
      </p:sp>
      <p:sp>
        <p:nvSpPr>
          <p:cNvPr id="245" name="Google Shape;245;p38"/>
          <p:cNvSpPr txBox="1"/>
          <p:nvPr/>
        </p:nvSpPr>
        <p:spPr>
          <a:xfrm>
            <a:off x="540300" y="1166800"/>
            <a:ext cx="10261200" cy="46587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this project, we are going to determine presence of lung cancer, skin cancer,brain tumor,cervical cancer or thyroid cancer. We determine the presence of cancer by the CT, hist</a:t>
            </a:r>
            <a:r>
              <a:rPr lang="en-US" sz="2000">
                <a:solidFill>
                  <a:schemeClr val="dk1"/>
                </a:solidFill>
                <a:latin typeface="Calibri"/>
                <a:ea typeface="Calibri"/>
                <a:cs typeface="Calibri"/>
                <a:sym typeface="Calibri"/>
              </a:rPr>
              <a:t>opathological and MRI </a:t>
            </a:r>
            <a:r>
              <a:rPr b="0" i="0" lang="en-US" sz="2000" u="none" cap="none" strike="noStrike">
                <a:solidFill>
                  <a:schemeClr val="dk1"/>
                </a:solidFill>
                <a:latin typeface="Calibri"/>
                <a:ea typeface="Calibri"/>
                <a:cs typeface="Calibri"/>
                <a:sym typeface="Calibri"/>
              </a:rPr>
              <a:t> images.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Initially, the dataset is collected where we will be collecting dataset such as CT</a:t>
            </a:r>
            <a:r>
              <a:rPr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histopathological and MRI  images</a:t>
            </a:r>
            <a:r>
              <a:rPr b="0" i="0" lang="en-US" sz="2000" u="none" cap="none" strike="noStrike">
                <a:solidFill>
                  <a:schemeClr val="dk1"/>
                </a:solidFill>
                <a:latin typeface="Calibri"/>
                <a:ea typeface="Calibri"/>
                <a:cs typeface="Calibri"/>
                <a:sym typeface="Calibri"/>
              </a:rPr>
              <a:t> which are used by the laborites to analyse the presence of cancer from various resources through internet.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Splitting those datasets into different categories that is we will be splitting the dataset into training and testing dataset. The dataset is used for training the module whereas testing dataset is used to evaluate the model when it is been completely ready.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nvSpPr>
        <p:spPr>
          <a:xfrm>
            <a:off x="237600" y="1104750"/>
            <a:ext cx="11716800" cy="46485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Training dataset first undergoes the process called dataset augmentation, where the dataset is multiplied into many datasets then it will undergo the process called preprocessing, which is to make all sizes into single size.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We train that datasets by extracting the features using VGG16 algorithms. It undergoes a process called optimization which will optimize the model and loss minimization which will reduce the noises generated during training.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Then, the resulting sequential model object is serialized and saved. </a:t>
            </a:r>
            <a:endParaRPr b="0" i="0" sz="2000" u="none" cap="none" strike="noStrike">
              <a:solidFill>
                <a:schemeClr val="dk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 web application using a javascript framework reactJS will be developed where an input image will be given to predict which type of cancer. Thus, this method provides an effective and cheap method to determine the presence of lung cancer, skin cancer or brain tumor.</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838200" y="394750"/>
            <a:ext cx="10515600" cy="920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a:solidFill>
                  <a:srgbClr val="6FA8DC"/>
                </a:solidFill>
              </a:rPr>
              <a:t>PENTA CANCER DETECTION WEBSITE</a:t>
            </a:r>
            <a:endParaRPr>
              <a:solidFill>
                <a:srgbClr val="6FA8DC"/>
              </a:solidFill>
            </a:endParaRPr>
          </a:p>
        </p:txBody>
      </p:sp>
      <p:pic>
        <p:nvPicPr>
          <p:cNvPr id="258" name="Google Shape;258;p40"/>
          <p:cNvPicPr preferRelativeResize="0"/>
          <p:nvPr/>
        </p:nvPicPr>
        <p:blipFill rotWithShape="1">
          <a:blip r:embed="rId3">
            <a:alphaModFix/>
          </a:blip>
          <a:srcRect b="0" l="0" r="0" t="0"/>
          <a:stretch/>
        </p:blipFill>
        <p:spPr>
          <a:xfrm>
            <a:off x="1583975" y="1629525"/>
            <a:ext cx="9024048" cy="452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1" type="body"/>
          </p:nvPr>
        </p:nvSpPr>
        <p:spPr>
          <a:xfrm>
            <a:off x="838200" y="484525"/>
            <a:ext cx="10515600" cy="90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4400">
                <a:solidFill>
                  <a:srgbClr val="6FA8DC"/>
                </a:solidFill>
              </a:rPr>
              <a:t>CANCER DETECTION</a:t>
            </a:r>
            <a:r>
              <a:rPr lang="en-US"/>
              <a:t> </a:t>
            </a:r>
            <a:endParaRPr/>
          </a:p>
        </p:txBody>
      </p:sp>
      <p:pic>
        <p:nvPicPr>
          <p:cNvPr id="265" name="Google Shape;265;p41"/>
          <p:cNvPicPr preferRelativeResize="0"/>
          <p:nvPr/>
        </p:nvPicPr>
        <p:blipFill rotWithShape="1">
          <a:blip r:embed="rId3">
            <a:alphaModFix/>
          </a:blip>
          <a:srcRect b="0" l="0" r="0" t="0"/>
          <a:stretch/>
        </p:blipFill>
        <p:spPr>
          <a:xfrm>
            <a:off x="1340950" y="1903775"/>
            <a:ext cx="8947276" cy="4202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838200" y="11105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800"/>
              </a:spcAft>
              <a:buClr>
                <a:schemeClr val="dk1"/>
              </a:buClr>
              <a:buSzPts val="1100"/>
              <a:buFont typeface="Arial"/>
              <a:buNone/>
            </a:pPr>
            <a:r>
              <a:rPr lang="en-US" sz="3600">
                <a:solidFill>
                  <a:schemeClr val="accent1"/>
                </a:solidFill>
                <a:latin typeface="Arial"/>
                <a:ea typeface="Arial"/>
                <a:cs typeface="Arial"/>
                <a:sym typeface="Arial"/>
              </a:rPr>
              <a:t>METRICS FOR EVALUATION</a:t>
            </a:r>
            <a:endParaRPr sz="3600">
              <a:solidFill>
                <a:schemeClr val="accent1"/>
              </a:solidFill>
              <a:latin typeface="Arial"/>
              <a:ea typeface="Arial"/>
              <a:cs typeface="Arial"/>
              <a:sym typeface="Arial"/>
            </a:endParaRPr>
          </a:p>
        </p:txBody>
      </p:sp>
      <p:sp>
        <p:nvSpPr>
          <p:cNvPr id="272" name="Google Shape;272;p42"/>
          <p:cNvSpPr txBox="1"/>
          <p:nvPr/>
        </p:nvSpPr>
        <p:spPr>
          <a:xfrm>
            <a:off x="969075" y="3261275"/>
            <a:ext cx="10137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latin typeface="Calibri"/>
                <a:ea typeface="Calibri"/>
                <a:cs typeface="Calibri"/>
                <a:sym typeface="Calibri"/>
              </a:rPr>
              <a:t>Accuracy=No of correctly classified images/Total no of images</a:t>
            </a:r>
            <a:endParaRPr sz="3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928701" y="486291"/>
            <a:ext cx="9642300" cy="654600"/>
          </a:xfrm>
          <a:prstGeom prst="rect">
            <a:avLst/>
          </a:prstGeom>
          <a:noFill/>
          <a:ln>
            <a:noFill/>
          </a:ln>
        </p:spPr>
        <p:txBody>
          <a:bodyPr anchorCtr="0" anchor="ctr" bIns="45700" lIns="91425" spcFirstLastPara="1" rIns="91425" wrap="square" tIns="45700">
            <a:noAutofit/>
          </a:bodyPr>
          <a:lstStyle/>
          <a:p>
            <a:pPr indent="0" lvl="0" marL="0" rtl="0" algn="l">
              <a:lnSpc>
                <a:spcPct val="68750"/>
              </a:lnSpc>
              <a:spcBef>
                <a:spcPts val="0"/>
              </a:spcBef>
              <a:spcAft>
                <a:spcPts val="0"/>
              </a:spcAft>
              <a:buClr>
                <a:schemeClr val="accent1"/>
              </a:buClr>
              <a:buSzPts val="3200"/>
              <a:buFont typeface="Calibri"/>
              <a:buNone/>
            </a:pPr>
            <a:r>
              <a:rPr lang="en-US" sz="3600"/>
              <a:t>INTRODUCTION</a:t>
            </a:r>
            <a:endParaRPr sz="2600"/>
          </a:p>
        </p:txBody>
      </p:sp>
      <p:sp>
        <p:nvSpPr>
          <p:cNvPr id="107" name="Google Shape;107;p16"/>
          <p:cNvSpPr txBox="1"/>
          <p:nvPr/>
        </p:nvSpPr>
        <p:spPr>
          <a:xfrm>
            <a:off x="581891" y="1285582"/>
            <a:ext cx="11028300" cy="48321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Early detection of cancer is the top priority for saving the lives of many. Typically, visual examination and manual techniques are used for these types of a cancer diagnosis.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This manual interpretation of medical images demands high time consumption and is highly prone to mistakes.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Thus in this project we apply VGG16 deep learning architecture to classify between the different types of cancer and detect its presence without the need of a number of consultations from different doctors.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This leads to earlier prediction of the presence of the disease and allows us to take prior actions immediately to avoid further consequences in an effective and cheap manner avoiding human error rate.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In this project five different types of cancer such as lung cancer, brain tumour, cervical cancer, thyroid cancer and breast cancer are determined.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A web application will be developed as an hospital application where an input CT or MRI image will be given to predict which type of cancer.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CONFUSION MATRIX &amp; REPORT</a:t>
            </a:r>
            <a:endParaRPr>
              <a:solidFill>
                <a:schemeClr val="accent1"/>
              </a:solidFill>
            </a:endParaRPr>
          </a:p>
        </p:txBody>
      </p:sp>
      <p:sp>
        <p:nvSpPr>
          <p:cNvPr id="279" name="Google Shape;279;p4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280" name="Google Shape;280;p43"/>
          <p:cNvPicPr preferRelativeResize="0"/>
          <p:nvPr/>
        </p:nvPicPr>
        <p:blipFill rotWithShape="1">
          <a:blip r:embed="rId3">
            <a:alphaModFix/>
          </a:blip>
          <a:srcRect b="67988" l="0" r="58879" t="1894"/>
          <a:stretch/>
        </p:blipFill>
        <p:spPr>
          <a:xfrm>
            <a:off x="338775" y="1587538"/>
            <a:ext cx="11281950" cy="4827375"/>
          </a:xfrm>
          <a:prstGeom prst="rect">
            <a:avLst/>
          </a:prstGeom>
          <a:noFill/>
          <a:ln>
            <a:noFill/>
          </a:ln>
        </p:spPr>
      </p:pic>
      <p:sp>
        <p:nvSpPr>
          <p:cNvPr id="281" name="Google Shape;281;p43"/>
          <p:cNvSpPr txBox="1"/>
          <p:nvPr/>
        </p:nvSpPr>
        <p:spPr>
          <a:xfrm>
            <a:off x="3037650" y="1509500"/>
            <a:ext cx="1025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Predicted</a:t>
            </a:r>
            <a:endParaRPr>
              <a:latin typeface="Calibri"/>
              <a:ea typeface="Calibri"/>
              <a:cs typeface="Calibri"/>
              <a:sym typeface="Calibri"/>
            </a:endParaRPr>
          </a:p>
        </p:txBody>
      </p:sp>
      <p:sp>
        <p:nvSpPr>
          <p:cNvPr id="282" name="Google Shape;282;p43"/>
          <p:cNvSpPr txBox="1"/>
          <p:nvPr/>
        </p:nvSpPr>
        <p:spPr>
          <a:xfrm rot="-5400000">
            <a:off x="32400" y="3452525"/>
            <a:ext cx="1211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Actual</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838200" y="17877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a:solidFill>
                  <a:srgbClr val="6FA8DC"/>
                </a:solidFill>
              </a:rPr>
              <a:t>VALIDATION AND TEST CASES</a:t>
            </a:r>
            <a:endParaRPr>
              <a:solidFill>
                <a:srgbClr val="6FA8DC"/>
              </a:solidFill>
            </a:endParaRPr>
          </a:p>
        </p:txBody>
      </p:sp>
      <p:sp>
        <p:nvSpPr>
          <p:cNvPr id="289" name="Google Shape;289;p44"/>
          <p:cNvSpPr txBox="1"/>
          <p:nvPr>
            <p:ph idx="1" type="body"/>
          </p:nvPr>
        </p:nvSpPr>
        <p:spPr>
          <a:xfrm>
            <a:off x="838200" y="1580675"/>
            <a:ext cx="10515600" cy="7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a:t>Brain</a:t>
            </a:r>
            <a:endParaRPr/>
          </a:p>
          <a:p>
            <a:pPr indent="0" lvl="0" marL="0" rtl="0" algn="l">
              <a:lnSpc>
                <a:spcPct val="90000"/>
              </a:lnSpc>
              <a:spcBef>
                <a:spcPts val="1000"/>
              </a:spcBef>
              <a:spcAft>
                <a:spcPts val="0"/>
              </a:spcAft>
              <a:buSzPts val="1800"/>
              <a:buNone/>
            </a:pPr>
            <a:r>
              <a:rPr lang="en-US"/>
              <a:t>        True Positive                                                   True Negative</a:t>
            </a:r>
            <a:endParaRPr/>
          </a:p>
        </p:txBody>
      </p:sp>
      <p:pic>
        <p:nvPicPr>
          <p:cNvPr id="290" name="Google Shape;290;p44"/>
          <p:cNvPicPr preferRelativeResize="0"/>
          <p:nvPr/>
        </p:nvPicPr>
        <p:blipFill>
          <a:blip r:embed="rId3">
            <a:alphaModFix/>
          </a:blip>
          <a:stretch>
            <a:fillRect/>
          </a:stretch>
        </p:blipFill>
        <p:spPr>
          <a:xfrm>
            <a:off x="504150" y="2966425"/>
            <a:ext cx="5191250" cy="2437450"/>
          </a:xfrm>
          <a:prstGeom prst="rect">
            <a:avLst/>
          </a:prstGeom>
          <a:noFill/>
          <a:ln cap="flat" cmpd="sng" w="12700">
            <a:solidFill>
              <a:srgbClr val="000000"/>
            </a:solidFill>
            <a:prstDash val="solid"/>
            <a:miter lim="8000"/>
            <a:headEnd len="sm" w="sm" type="none"/>
            <a:tailEnd len="sm" w="sm" type="none"/>
          </a:ln>
        </p:spPr>
      </p:pic>
      <p:pic>
        <p:nvPicPr>
          <p:cNvPr id="291" name="Google Shape;291;p44"/>
          <p:cNvPicPr preferRelativeResize="0"/>
          <p:nvPr/>
        </p:nvPicPr>
        <p:blipFill>
          <a:blip r:embed="rId4">
            <a:alphaModFix/>
          </a:blip>
          <a:stretch>
            <a:fillRect/>
          </a:stretch>
        </p:blipFill>
        <p:spPr>
          <a:xfrm>
            <a:off x="6414475" y="2966424"/>
            <a:ext cx="5204776" cy="24374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idx="1" type="body"/>
          </p:nvPr>
        </p:nvSpPr>
        <p:spPr>
          <a:xfrm>
            <a:off x="838200" y="260900"/>
            <a:ext cx="10515600" cy="1370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a:t>Breast </a:t>
            </a:r>
            <a:endParaRPr/>
          </a:p>
          <a:p>
            <a:pPr indent="0" lvl="0" marL="0" rtl="0" algn="l">
              <a:lnSpc>
                <a:spcPct val="90000"/>
              </a:lnSpc>
              <a:spcBef>
                <a:spcPts val="1000"/>
              </a:spcBef>
              <a:spcAft>
                <a:spcPts val="0"/>
              </a:spcAft>
              <a:buSzPts val="1800"/>
              <a:buNone/>
            </a:pPr>
            <a:r>
              <a:rPr lang="en-US"/>
              <a:t>                True positive                                                 True Negative</a:t>
            </a:r>
            <a:endParaRPr/>
          </a:p>
        </p:txBody>
      </p:sp>
      <p:pic>
        <p:nvPicPr>
          <p:cNvPr id="298" name="Google Shape;298;p45"/>
          <p:cNvPicPr preferRelativeResize="0"/>
          <p:nvPr/>
        </p:nvPicPr>
        <p:blipFill>
          <a:blip r:embed="rId3">
            <a:alphaModFix/>
          </a:blip>
          <a:stretch>
            <a:fillRect/>
          </a:stretch>
        </p:blipFill>
        <p:spPr>
          <a:xfrm>
            <a:off x="523800" y="1345100"/>
            <a:ext cx="4743700" cy="2247025"/>
          </a:xfrm>
          <a:prstGeom prst="rect">
            <a:avLst/>
          </a:prstGeom>
          <a:noFill/>
          <a:ln cap="flat" cmpd="sng" w="12700">
            <a:solidFill>
              <a:srgbClr val="000000"/>
            </a:solidFill>
            <a:prstDash val="solid"/>
            <a:miter lim="8000"/>
            <a:headEnd len="sm" w="sm" type="none"/>
            <a:tailEnd len="sm" w="sm" type="none"/>
          </a:ln>
        </p:spPr>
      </p:pic>
      <p:pic>
        <p:nvPicPr>
          <p:cNvPr id="299" name="Google Shape;299;p45"/>
          <p:cNvPicPr preferRelativeResize="0"/>
          <p:nvPr/>
        </p:nvPicPr>
        <p:blipFill>
          <a:blip r:embed="rId4">
            <a:alphaModFix/>
          </a:blip>
          <a:stretch>
            <a:fillRect/>
          </a:stretch>
        </p:blipFill>
        <p:spPr>
          <a:xfrm>
            <a:off x="7028350" y="1345100"/>
            <a:ext cx="4707249" cy="2247025"/>
          </a:xfrm>
          <a:prstGeom prst="rect">
            <a:avLst/>
          </a:prstGeom>
          <a:noFill/>
          <a:ln cap="flat" cmpd="sng" w="12700">
            <a:solidFill>
              <a:srgbClr val="000000"/>
            </a:solidFill>
            <a:prstDash val="solid"/>
            <a:miter lim="8000"/>
            <a:headEnd len="sm" w="sm" type="none"/>
            <a:tailEnd len="sm" w="sm" type="none"/>
          </a:ln>
        </p:spPr>
      </p:pic>
      <p:pic>
        <p:nvPicPr>
          <p:cNvPr id="300" name="Google Shape;300;p45"/>
          <p:cNvPicPr preferRelativeResize="0"/>
          <p:nvPr/>
        </p:nvPicPr>
        <p:blipFill>
          <a:blip r:embed="rId5">
            <a:alphaModFix/>
          </a:blip>
          <a:stretch>
            <a:fillRect/>
          </a:stretch>
        </p:blipFill>
        <p:spPr>
          <a:xfrm>
            <a:off x="3619996" y="4462425"/>
            <a:ext cx="4952017" cy="2328425"/>
          </a:xfrm>
          <a:prstGeom prst="rect">
            <a:avLst/>
          </a:prstGeom>
          <a:noFill/>
          <a:ln cap="flat" cmpd="sng" w="12700">
            <a:solidFill>
              <a:srgbClr val="000000"/>
            </a:solidFill>
            <a:prstDash val="solid"/>
            <a:miter lim="8000"/>
            <a:headEnd len="sm" w="sm" type="none"/>
            <a:tailEnd len="sm" w="sm" type="none"/>
          </a:ln>
        </p:spPr>
      </p:pic>
      <p:sp>
        <p:nvSpPr>
          <p:cNvPr id="301" name="Google Shape;301;p45"/>
          <p:cNvSpPr txBox="1"/>
          <p:nvPr/>
        </p:nvSpPr>
        <p:spPr>
          <a:xfrm>
            <a:off x="4629400" y="3846825"/>
            <a:ext cx="26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False</a:t>
            </a:r>
            <a:r>
              <a:rPr lang="en-US">
                <a:latin typeface="Calibri"/>
                <a:ea typeface="Calibri"/>
                <a:cs typeface="Calibri"/>
                <a:sym typeface="Calibri"/>
              </a:rPr>
              <a:t> </a:t>
            </a:r>
            <a:r>
              <a:rPr lang="en-US" sz="2800">
                <a:solidFill>
                  <a:schemeClr val="dk1"/>
                </a:solidFill>
                <a:latin typeface="Calibri"/>
                <a:ea typeface="Calibri"/>
                <a:cs typeface="Calibri"/>
                <a:sym typeface="Calibri"/>
              </a:rPr>
              <a:t>Negative</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idx="1" type="body"/>
          </p:nvPr>
        </p:nvSpPr>
        <p:spPr>
          <a:xfrm>
            <a:off x="838200" y="614975"/>
            <a:ext cx="10515600" cy="77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a:t>Cervix</a:t>
            </a:r>
            <a:endParaRPr/>
          </a:p>
          <a:p>
            <a:pPr indent="0" lvl="0" marL="0" rtl="0" algn="l">
              <a:lnSpc>
                <a:spcPct val="90000"/>
              </a:lnSpc>
              <a:spcBef>
                <a:spcPts val="1000"/>
              </a:spcBef>
              <a:spcAft>
                <a:spcPts val="0"/>
              </a:spcAft>
              <a:buSzPts val="1800"/>
              <a:buNone/>
            </a:pPr>
            <a:r>
              <a:rPr lang="en-US"/>
              <a:t>            True Positive                                                 True Negative</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pic>
        <p:nvPicPr>
          <p:cNvPr id="308" name="Google Shape;308;p46"/>
          <p:cNvPicPr preferRelativeResize="0"/>
          <p:nvPr/>
        </p:nvPicPr>
        <p:blipFill>
          <a:blip r:embed="rId3">
            <a:alphaModFix/>
          </a:blip>
          <a:stretch>
            <a:fillRect/>
          </a:stretch>
        </p:blipFill>
        <p:spPr>
          <a:xfrm>
            <a:off x="1174500" y="1707225"/>
            <a:ext cx="4045125" cy="1916854"/>
          </a:xfrm>
          <a:prstGeom prst="rect">
            <a:avLst/>
          </a:prstGeom>
          <a:noFill/>
          <a:ln cap="flat" cmpd="sng" w="12700">
            <a:solidFill>
              <a:srgbClr val="000000"/>
            </a:solidFill>
            <a:prstDash val="solid"/>
            <a:miter lim="8000"/>
            <a:headEnd len="sm" w="sm" type="none"/>
            <a:tailEnd len="sm" w="sm" type="none"/>
          </a:ln>
        </p:spPr>
      </p:pic>
      <p:pic>
        <p:nvPicPr>
          <p:cNvPr id="309" name="Google Shape;309;p46"/>
          <p:cNvPicPr preferRelativeResize="0"/>
          <p:nvPr/>
        </p:nvPicPr>
        <p:blipFill>
          <a:blip r:embed="rId4">
            <a:alphaModFix/>
          </a:blip>
          <a:stretch>
            <a:fillRect/>
          </a:stretch>
        </p:blipFill>
        <p:spPr>
          <a:xfrm>
            <a:off x="6634625" y="1697400"/>
            <a:ext cx="4045125" cy="1936500"/>
          </a:xfrm>
          <a:prstGeom prst="rect">
            <a:avLst/>
          </a:prstGeom>
          <a:noFill/>
          <a:ln cap="flat" cmpd="sng" w="12700">
            <a:solidFill>
              <a:srgbClr val="000000"/>
            </a:solidFill>
            <a:prstDash val="solid"/>
            <a:miter lim="8000"/>
            <a:headEnd len="sm" w="sm" type="none"/>
            <a:tailEnd len="sm" w="sm" type="none"/>
          </a:ln>
        </p:spPr>
      </p:pic>
      <p:pic>
        <p:nvPicPr>
          <p:cNvPr id="310" name="Google Shape;310;p46"/>
          <p:cNvPicPr preferRelativeResize="0"/>
          <p:nvPr/>
        </p:nvPicPr>
        <p:blipFill>
          <a:blip r:embed="rId5">
            <a:alphaModFix/>
          </a:blip>
          <a:stretch>
            <a:fillRect/>
          </a:stretch>
        </p:blipFill>
        <p:spPr>
          <a:xfrm>
            <a:off x="3482125" y="4690675"/>
            <a:ext cx="4518500" cy="1936500"/>
          </a:xfrm>
          <a:prstGeom prst="rect">
            <a:avLst/>
          </a:prstGeom>
          <a:noFill/>
          <a:ln cap="flat" cmpd="sng" w="12700">
            <a:solidFill>
              <a:srgbClr val="000000"/>
            </a:solidFill>
            <a:prstDash val="solid"/>
            <a:miter lim="8000"/>
            <a:headEnd len="sm" w="sm" type="none"/>
            <a:tailEnd len="sm" w="sm" type="none"/>
          </a:ln>
        </p:spPr>
      </p:pic>
      <p:sp>
        <p:nvSpPr>
          <p:cNvPr id="311" name="Google Shape;311;p46"/>
          <p:cNvSpPr txBox="1"/>
          <p:nvPr/>
        </p:nvSpPr>
        <p:spPr>
          <a:xfrm>
            <a:off x="4604750" y="4087225"/>
            <a:ext cx="23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False Positive</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 type="body"/>
          </p:nvPr>
        </p:nvSpPr>
        <p:spPr>
          <a:xfrm>
            <a:off x="721200" y="1137100"/>
            <a:ext cx="10515600" cy="1218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a:t>Lung</a:t>
            </a:r>
            <a:endParaRPr/>
          </a:p>
          <a:p>
            <a:pPr indent="0" lvl="0" marL="0" rtl="0" algn="ctr">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           True positive                                                   True negative</a:t>
            </a:r>
            <a:endParaRPr/>
          </a:p>
        </p:txBody>
      </p:sp>
      <p:pic>
        <p:nvPicPr>
          <p:cNvPr id="318" name="Google Shape;318;p47"/>
          <p:cNvPicPr preferRelativeResize="0"/>
          <p:nvPr/>
        </p:nvPicPr>
        <p:blipFill>
          <a:blip r:embed="rId3">
            <a:alphaModFix/>
          </a:blip>
          <a:stretch>
            <a:fillRect/>
          </a:stretch>
        </p:blipFill>
        <p:spPr>
          <a:xfrm>
            <a:off x="405875" y="2902800"/>
            <a:ext cx="5484200" cy="2579675"/>
          </a:xfrm>
          <a:prstGeom prst="rect">
            <a:avLst/>
          </a:prstGeom>
          <a:noFill/>
          <a:ln cap="flat" cmpd="sng" w="12700">
            <a:solidFill>
              <a:srgbClr val="000000"/>
            </a:solidFill>
            <a:prstDash val="solid"/>
            <a:miter lim="8000"/>
            <a:headEnd len="sm" w="sm" type="none"/>
            <a:tailEnd len="sm" w="sm" type="none"/>
          </a:ln>
        </p:spPr>
      </p:pic>
      <p:pic>
        <p:nvPicPr>
          <p:cNvPr id="319" name="Google Shape;319;p47"/>
          <p:cNvPicPr preferRelativeResize="0"/>
          <p:nvPr/>
        </p:nvPicPr>
        <p:blipFill>
          <a:blip r:embed="rId4">
            <a:alphaModFix/>
          </a:blip>
          <a:stretch>
            <a:fillRect/>
          </a:stretch>
        </p:blipFill>
        <p:spPr>
          <a:xfrm>
            <a:off x="6379075" y="2907873"/>
            <a:ext cx="5484200" cy="2569526"/>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idx="1" type="body"/>
          </p:nvPr>
        </p:nvSpPr>
        <p:spPr>
          <a:xfrm>
            <a:off x="793275" y="1348400"/>
            <a:ext cx="5960100" cy="1525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1800"/>
              <a:buNone/>
            </a:pPr>
            <a:r>
              <a:rPr lang="en-US"/>
              <a:t>Thyroid</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True Positive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
        <p:nvSpPr>
          <p:cNvPr id="326" name="Google Shape;326;p48"/>
          <p:cNvSpPr txBox="1"/>
          <p:nvPr/>
        </p:nvSpPr>
        <p:spPr>
          <a:xfrm>
            <a:off x="6753375" y="2321813"/>
            <a:ext cx="4752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dk1"/>
                </a:solidFill>
                <a:latin typeface="Calibri"/>
                <a:ea typeface="Calibri"/>
                <a:cs typeface="Calibri"/>
                <a:sym typeface="Calibri"/>
              </a:rPr>
              <a:t>True Negative</a:t>
            </a:r>
            <a:endParaRPr b="0" i="0" sz="2300" u="none" cap="none" strike="noStrike">
              <a:solidFill>
                <a:srgbClr val="000000"/>
              </a:solidFill>
              <a:latin typeface="Calibri"/>
              <a:ea typeface="Calibri"/>
              <a:cs typeface="Calibri"/>
              <a:sym typeface="Calibri"/>
            </a:endParaRPr>
          </a:p>
        </p:txBody>
      </p:sp>
      <p:pic>
        <p:nvPicPr>
          <p:cNvPr id="327" name="Google Shape;327;p48"/>
          <p:cNvPicPr preferRelativeResize="0"/>
          <p:nvPr/>
        </p:nvPicPr>
        <p:blipFill>
          <a:blip r:embed="rId3">
            <a:alphaModFix/>
          </a:blip>
          <a:stretch>
            <a:fillRect/>
          </a:stretch>
        </p:blipFill>
        <p:spPr>
          <a:xfrm>
            <a:off x="329250" y="3204450"/>
            <a:ext cx="5505450" cy="2571750"/>
          </a:xfrm>
          <a:prstGeom prst="rect">
            <a:avLst/>
          </a:prstGeom>
          <a:noFill/>
          <a:ln cap="flat" cmpd="sng" w="12700">
            <a:solidFill>
              <a:srgbClr val="000000"/>
            </a:solidFill>
            <a:prstDash val="solid"/>
            <a:miter lim="8000"/>
            <a:headEnd len="sm" w="sm" type="none"/>
            <a:tailEnd len="sm" w="sm" type="none"/>
          </a:ln>
        </p:spPr>
      </p:pic>
      <p:pic>
        <p:nvPicPr>
          <p:cNvPr id="328" name="Google Shape;328;p48"/>
          <p:cNvPicPr preferRelativeResize="0"/>
          <p:nvPr/>
        </p:nvPicPr>
        <p:blipFill>
          <a:blip r:embed="rId4">
            <a:alphaModFix/>
          </a:blip>
          <a:stretch>
            <a:fillRect/>
          </a:stretch>
        </p:blipFill>
        <p:spPr>
          <a:xfrm>
            <a:off x="6376800" y="3204450"/>
            <a:ext cx="5505450" cy="25717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idx="1" type="body"/>
          </p:nvPr>
        </p:nvSpPr>
        <p:spPr>
          <a:xfrm>
            <a:off x="838200" y="1069250"/>
            <a:ext cx="10515600" cy="732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3200">
                <a:solidFill>
                  <a:schemeClr val="accent1"/>
                </a:solidFill>
              </a:rPr>
              <a:t>IGNORE CLASS</a:t>
            </a:r>
            <a:endParaRPr/>
          </a:p>
        </p:txBody>
      </p:sp>
      <p:pic>
        <p:nvPicPr>
          <p:cNvPr id="335" name="Google Shape;335;p49"/>
          <p:cNvPicPr preferRelativeResize="0"/>
          <p:nvPr/>
        </p:nvPicPr>
        <p:blipFill>
          <a:blip r:embed="rId3">
            <a:alphaModFix/>
          </a:blip>
          <a:stretch>
            <a:fillRect/>
          </a:stretch>
        </p:blipFill>
        <p:spPr>
          <a:xfrm>
            <a:off x="3117913" y="2374225"/>
            <a:ext cx="5956175" cy="28019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ACCURACY GRAPH</a:t>
            </a:r>
            <a:endParaRPr>
              <a:solidFill>
                <a:schemeClr val="accent1"/>
              </a:solidFill>
            </a:endParaRPr>
          </a:p>
        </p:txBody>
      </p:sp>
      <p:sp>
        <p:nvSpPr>
          <p:cNvPr id="342" name="Google Shape;342;p50"/>
          <p:cNvSpPr txBox="1"/>
          <p:nvPr/>
        </p:nvSpPr>
        <p:spPr>
          <a:xfrm>
            <a:off x="4416700" y="1136800"/>
            <a:ext cx="9780000" cy="11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43" name="Google Shape;343;p50"/>
          <p:cNvPicPr preferRelativeResize="0"/>
          <p:nvPr/>
        </p:nvPicPr>
        <p:blipFill rotWithShape="1">
          <a:blip r:embed="rId3">
            <a:alphaModFix/>
          </a:blip>
          <a:srcRect b="0" l="0" r="0" t="7612"/>
          <a:stretch/>
        </p:blipFill>
        <p:spPr>
          <a:xfrm>
            <a:off x="1848275" y="1690825"/>
            <a:ext cx="8412450" cy="4775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653700" y="538525"/>
            <a:ext cx="10884600" cy="10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3900">
                <a:solidFill>
                  <a:schemeClr val="accent1"/>
                </a:solidFill>
              </a:rPr>
              <a:t> </a:t>
            </a:r>
            <a:r>
              <a:rPr b="1" lang="en-US" sz="3900">
                <a:solidFill>
                  <a:schemeClr val="accent1"/>
                </a:solidFill>
              </a:rPr>
              <a:t>LOSS GRAPH </a:t>
            </a:r>
            <a:endParaRPr b="1" sz="3900">
              <a:solidFill>
                <a:schemeClr val="accent1"/>
              </a:solidFill>
            </a:endParaRPr>
          </a:p>
        </p:txBody>
      </p:sp>
      <p:pic>
        <p:nvPicPr>
          <p:cNvPr id="350" name="Google Shape;350;p51"/>
          <p:cNvPicPr preferRelativeResize="0"/>
          <p:nvPr/>
        </p:nvPicPr>
        <p:blipFill rotWithShape="1">
          <a:blip r:embed="rId3">
            <a:alphaModFix/>
          </a:blip>
          <a:srcRect b="0" l="0" r="0" t="7252"/>
          <a:stretch/>
        </p:blipFill>
        <p:spPr>
          <a:xfrm>
            <a:off x="1945900" y="1947900"/>
            <a:ext cx="8117475" cy="513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CONCLUSION &amp; </a:t>
            </a:r>
            <a:r>
              <a:rPr lang="en-US">
                <a:solidFill>
                  <a:schemeClr val="accent1"/>
                </a:solidFill>
              </a:rPr>
              <a:t>FUTURE WORKS</a:t>
            </a:r>
            <a:endParaRPr>
              <a:solidFill>
                <a:schemeClr val="accent1"/>
              </a:solidFill>
            </a:endParaRPr>
          </a:p>
        </p:txBody>
      </p:sp>
      <p:sp>
        <p:nvSpPr>
          <p:cNvPr id="357" name="Google Shape;357;p52"/>
          <p:cNvSpPr txBox="1"/>
          <p:nvPr>
            <p:ph idx="1" type="body"/>
          </p:nvPr>
        </p:nvSpPr>
        <p:spPr>
          <a:xfrm>
            <a:off x="1325850" y="1932425"/>
            <a:ext cx="9777300" cy="4351200"/>
          </a:xfrm>
          <a:prstGeom prst="rect">
            <a:avLst/>
          </a:prstGeom>
        </p:spPr>
        <p:txBody>
          <a:bodyPr anchorCtr="0" anchor="t" bIns="45700" lIns="91425" spcFirstLastPara="1" rIns="91425" wrap="square" tIns="45700">
            <a:noAutofit/>
          </a:bodyPr>
          <a:lstStyle/>
          <a:p>
            <a:pPr indent="0" lvl="0" marL="0" marR="0" rtl="0" algn="just">
              <a:lnSpc>
                <a:spcPct val="150000"/>
              </a:lnSpc>
              <a:spcBef>
                <a:spcPts val="1200"/>
              </a:spcBef>
              <a:spcAft>
                <a:spcPts val="0"/>
              </a:spcAft>
              <a:buClr>
                <a:schemeClr val="dk1"/>
              </a:buClr>
              <a:buSzPts val="1100"/>
              <a:buFont typeface="Arial"/>
              <a:buNone/>
            </a:pPr>
            <a:r>
              <a:rPr lang="en-US" sz="2000"/>
              <a:t>The project has been successfully implemented to detect the presence of five types of cancers and also determine its type.</a:t>
            </a:r>
            <a:endParaRPr sz="2000"/>
          </a:p>
          <a:p>
            <a:pPr indent="0" lvl="0" marL="0" marR="0" rtl="0" algn="just">
              <a:lnSpc>
                <a:spcPct val="150000"/>
              </a:lnSpc>
              <a:spcBef>
                <a:spcPts val="1200"/>
              </a:spcBef>
              <a:spcAft>
                <a:spcPts val="0"/>
              </a:spcAft>
              <a:buClr>
                <a:schemeClr val="dk1"/>
              </a:buClr>
              <a:buSzPts val="1100"/>
              <a:buFont typeface="Arial"/>
              <a:buNone/>
            </a:pPr>
            <a:r>
              <a:rPr lang="en-US" sz="2000"/>
              <a:t>Despite having used five separate datasets, one for each type of cancer, we haven’t extracted individual features from each separate cancer type as we have used a generalized algorithm for the same. For example, in the case of cervical cancer, one can extract and use the features from the nucleus in its histopathological image  to perform the necessary training.</a:t>
            </a:r>
            <a:endParaRPr sz="2000"/>
          </a:p>
          <a:p>
            <a:pPr indent="0" lvl="0" marL="0" marR="0" rtl="0" algn="just">
              <a:lnSpc>
                <a:spcPct val="150000"/>
              </a:lnSpc>
              <a:spcBef>
                <a:spcPts val="1200"/>
              </a:spcBef>
              <a:spcAft>
                <a:spcPts val="0"/>
              </a:spcAft>
              <a:buClr>
                <a:schemeClr val="dk1"/>
              </a:buClr>
              <a:buSzPts val="1100"/>
              <a:buFont typeface="Arial"/>
              <a:buNone/>
            </a:pPr>
            <a:r>
              <a:rPr lang="en-US" sz="2000"/>
              <a:t>On a much broader scale,this method can be extended to find not just cancer,but also diagnose other anomalies that require scan </a:t>
            </a:r>
            <a:r>
              <a:rPr lang="en-US" sz="2000"/>
              <a:t>images</a:t>
            </a:r>
            <a:r>
              <a:rPr lang="en-US" sz="2000"/>
              <a:t> for diagnosis,generating a complete report of all the findings in a scan just like a report from a radiologist.</a:t>
            </a:r>
            <a:endParaRPr sz="2000"/>
          </a:p>
          <a:p>
            <a:pPr indent="0" lvl="0" marL="0" marR="0" rtl="0" algn="just">
              <a:lnSpc>
                <a:spcPct val="150000"/>
              </a:lnSpc>
              <a:spcBef>
                <a:spcPts val="1200"/>
              </a:spcBef>
              <a:spcAft>
                <a:spcPts val="1200"/>
              </a:spcAft>
              <a:buClr>
                <a:schemeClr val="dk1"/>
              </a:buClr>
              <a:buSzPts val="1100"/>
              <a:buFont typeface="Arial"/>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485376" y="222150"/>
            <a:ext cx="9642300" cy="654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500"/>
              <a:t>LITERATURE SURVEY</a:t>
            </a:r>
            <a:endParaRPr/>
          </a:p>
        </p:txBody>
      </p:sp>
      <p:graphicFrame>
        <p:nvGraphicFramePr>
          <p:cNvPr id="114" name="Google Shape;114;p17"/>
          <p:cNvGraphicFramePr/>
          <p:nvPr/>
        </p:nvGraphicFramePr>
        <p:xfrm>
          <a:off x="485373" y="1239809"/>
          <a:ext cx="3000000" cy="3000000"/>
        </p:xfrm>
        <a:graphic>
          <a:graphicData uri="http://schemas.openxmlformats.org/drawingml/2006/table">
            <a:tbl>
              <a:tblPr>
                <a:noFill/>
                <a:tableStyleId>{DF06781A-7D95-4C16-AB5D-CC1C3B7CCF00}</a:tableStyleId>
              </a:tblPr>
              <a:tblGrid>
                <a:gridCol w="2159850"/>
                <a:gridCol w="1942575"/>
                <a:gridCol w="2157700"/>
                <a:gridCol w="2306000"/>
                <a:gridCol w="2655125"/>
              </a:tblGrid>
              <a:tr h="515175">
                <a:tc>
                  <a:txBody>
                    <a:bodyPr/>
                    <a:lstStyle/>
                    <a:p>
                      <a:pPr indent="0" lvl="0" marL="0" marR="0" rtl="0" algn="just">
                        <a:lnSpc>
                          <a:spcPct val="115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 TITLE OF THE PAPER</a:t>
                      </a:r>
                      <a:endParaRPr b="1"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AUTHOR NAME</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METHODOLOGY/ </a:t>
                      </a:r>
                      <a:r>
                        <a:rPr b="1" i="0" lang="en-US" sz="1400" u="none" cap="none" strike="noStrike">
                          <a:solidFill>
                            <a:srgbClr val="000000"/>
                          </a:solidFill>
                          <a:latin typeface="Times New Roman"/>
                          <a:ea typeface="Times New Roman"/>
                          <a:cs typeface="Times New Roman"/>
                          <a:sym typeface="Times New Roman"/>
                        </a:rPr>
                        <a:t>ALGORITHM</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ISSUES/GAPS</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IDEAS FOR ADOPTION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333200">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Robust Collaborative Clustering of Subjects and Radiomic Features for Cancer Prognosis[2020]</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Calibri"/>
                        <a:buNone/>
                      </a:pPr>
                      <a:r>
                        <a:rPr lang="en-US" sz="1400" u="none" cap="none" strike="noStrike"/>
                        <a:t>Hangfan Liu, Hongming Li, Mohamad Habes, Yuemeng Li, Pamela Boimel, James Janopaul-Naylor, Ying Xiao, Edgar Ben-Josef, and Yong Fan, Senior Member, IEEE</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Their method is built upon matrix tri-factorization enhanced by adaptive sparsity regularization for simultaneous feature dimension.</a:t>
                      </a:r>
                      <a:endParaRPr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Only one type of cancer is predicted.</a:t>
                      </a:r>
                      <a:endParaRPr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Highly automatic and objective model named robust collaborative clustering methods and radiomic features for cancer detection.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r>
              <a:tr h="2333200">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Age-specific experimental and computational calibration of thyroid in vivo monitoring[2019]</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T. Beaumont1,*,P. Onoma1, M. Rimlinger1, D. Broggio1, P. Caldeira Ideias2 and D.Franck3 1,*Institut de Radioprotection et de Sûreté Nucléaire (IRSN), PSE-SANTE/SDOS/LEDI, Fontenay-aux-Roses, France </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Monte-Carlo calculation</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 Lesser accuracy.</a:t>
                      </a:r>
                      <a:endParaRPr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The obtained efficiency curves are consistent and show that the relative difference in efficiency between the adult and the children case are energy dependent and feasible to implement.</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nvSpPr>
        <p:spPr>
          <a:xfrm>
            <a:off x="1110075" y="1098775"/>
            <a:ext cx="10688400" cy="5331000"/>
          </a:xfrm>
          <a:prstGeom prst="rect">
            <a:avLst/>
          </a:prstGeom>
          <a:noFill/>
          <a:ln>
            <a:noFill/>
          </a:ln>
        </p:spPr>
        <p:txBody>
          <a:bodyPr anchorCtr="0" anchor="t" bIns="45700" lIns="91425" spcFirstLastPara="1" rIns="91425" wrap="square" tIns="45700">
            <a:noAutofit/>
          </a:bodyPr>
          <a:lstStyle/>
          <a:p>
            <a:pPr indent="0" lvl="0" marL="0" rtl="0" algn="just">
              <a:lnSpc>
                <a:spcPct val="200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[1] </a:t>
            </a:r>
            <a:r>
              <a:rPr lang="en-US">
                <a:solidFill>
                  <a:srgbClr val="222222"/>
                </a:solidFill>
                <a:highlight>
                  <a:srgbClr val="FFFFFF"/>
                </a:highlight>
                <a:latin typeface="Times New Roman"/>
                <a:ea typeface="Times New Roman"/>
                <a:cs typeface="Times New Roman"/>
                <a:sym typeface="Times New Roman"/>
              </a:rPr>
              <a:t>J. M. Anton-Rodriguez, P. Julyan, I. Djoukhadar, D. Russell, D. G. Evans, A. Jackson, and J. C. Matthews, “Comparison of a Standard Resolution PET-CT Scanner With an HRRT Brain Scanner for Imaging Small Tumors Within the Head,” </a:t>
            </a:r>
            <a:r>
              <a:rPr i="1" lang="en-US">
                <a:solidFill>
                  <a:srgbClr val="222222"/>
                </a:solidFill>
                <a:highlight>
                  <a:srgbClr val="FFFFFF"/>
                </a:highlight>
                <a:latin typeface="Times New Roman"/>
                <a:ea typeface="Times New Roman"/>
                <a:cs typeface="Times New Roman"/>
                <a:sym typeface="Times New Roman"/>
              </a:rPr>
              <a:t>IEEE Transactions on Radiation and Plasma Medical Sciences</a:t>
            </a:r>
            <a:r>
              <a:rPr lang="en-US">
                <a:solidFill>
                  <a:srgbClr val="222222"/>
                </a:solidFill>
                <a:highlight>
                  <a:srgbClr val="FFFFFF"/>
                </a:highlight>
                <a:latin typeface="Times New Roman"/>
                <a:ea typeface="Times New Roman"/>
                <a:cs typeface="Times New Roman"/>
                <a:sym typeface="Times New Roman"/>
              </a:rPr>
              <a:t>, vol. 3, no. 4, pp. 434–443, 2019.</a:t>
            </a:r>
            <a:endParaRPr>
              <a:solidFill>
                <a:srgbClr val="222222"/>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[2] </a:t>
            </a:r>
            <a:r>
              <a:rPr lang="en-US">
                <a:solidFill>
                  <a:srgbClr val="222222"/>
                </a:solidFill>
                <a:highlight>
                  <a:srgbClr val="FFFFFF"/>
                </a:highlight>
                <a:latin typeface="Times New Roman"/>
                <a:ea typeface="Times New Roman"/>
                <a:cs typeface="Times New Roman"/>
                <a:sym typeface="Times New Roman"/>
              </a:rPr>
              <a:t>S. Azizi, S. Bayat, P. Yan, A. Tahmasebi, J. T. Kwak, S. Xu, B. Turkbey, P. Choyke, P. Pinto, B. Wood, P. Mousavi, and P. Abolmaesumi, “Deep Recurrent Neural Networks for Prostate Cancer Detection: Analysis of Temporal Enhanced Ultrasound,” </a:t>
            </a:r>
            <a:r>
              <a:rPr i="1" lang="en-US">
                <a:solidFill>
                  <a:srgbClr val="222222"/>
                </a:solidFill>
                <a:highlight>
                  <a:srgbClr val="FFFFFF"/>
                </a:highlight>
                <a:latin typeface="Times New Roman"/>
                <a:ea typeface="Times New Roman"/>
                <a:cs typeface="Times New Roman"/>
                <a:sym typeface="Times New Roman"/>
              </a:rPr>
              <a:t>IEEE Transactions on Medical Imaging</a:t>
            </a:r>
            <a:r>
              <a:rPr lang="en-US">
                <a:solidFill>
                  <a:srgbClr val="222222"/>
                </a:solidFill>
                <a:highlight>
                  <a:srgbClr val="FFFFFF"/>
                </a:highlight>
                <a:latin typeface="Times New Roman"/>
                <a:ea typeface="Times New Roman"/>
                <a:cs typeface="Times New Roman"/>
                <a:sym typeface="Times New Roman"/>
              </a:rPr>
              <a:t>, vol. 37, no. 12, pp. 2695–2703, 2018. </a:t>
            </a:r>
            <a:endParaRPr>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[3] </a:t>
            </a:r>
            <a:r>
              <a:rPr lang="en-US">
                <a:solidFill>
                  <a:srgbClr val="222222"/>
                </a:solidFill>
                <a:highlight>
                  <a:srgbClr val="FFFFFF"/>
                </a:highlight>
                <a:latin typeface="Times New Roman"/>
                <a:ea typeface="Times New Roman"/>
                <a:cs typeface="Times New Roman"/>
                <a:sym typeface="Times New Roman"/>
              </a:rPr>
              <a:t>T. Beaumont, P. Onoma, M. Rimlinger, D. Broggio, P. Caldeira Ideias, and D. Franck, “Age-Specific Experimental and Computational Calibration of Thyroid in vivo Monitoring,” </a:t>
            </a:r>
            <a:r>
              <a:rPr i="1" lang="en-US">
                <a:solidFill>
                  <a:srgbClr val="222222"/>
                </a:solidFill>
                <a:highlight>
                  <a:srgbClr val="FFFFFF"/>
                </a:highlight>
                <a:latin typeface="Times New Roman"/>
                <a:ea typeface="Times New Roman"/>
                <a:cs typeface="Times New Roman"/>
                <a:sym typeface="Times New Roman"/>
              </a:rPr>
              <a:t>IEEE Transactions on Radiation and Plasma Medical Sciences</a:t>
            </a:r>
            <a:r>
              <a:rPr lang="en-US">
                <a:solidFill>
                  <a:srgbClr val="222222"/>
                </a:solidFill>
                <a:highlight>
                  <a:srgbClr val="FFFFFF"/>
                </a:highlight>
                <a:latin typeface="Times New Roman"/>
                <a:ea typeface="Times New Roman"/>
                <a:cs typeface="Times New Roman"/>
                <a:sym typeface="Times New Roman"/>
              </a:rPr>
              <a:t>, vol. 3, no. 1, pp. 43–46, 2019.</a:t>
            </a:r>
            <a:endParaRPr>
              <a:solidFill>
                <a:srgbClr val="222222"/>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a:solidFill>
                  <a:srgbClr val="222222"/>
                </a:solidFill>
                <a:highlight>
                  <a:srgbClr val="FFFFFF"/>
                </a:highlight>
                <a:latin typeface="Times New Roman"/>
                <a:ea typeface="Times New Roman"/>
                <a:cs typeface="Times New Roman"/>
                <a:sym typeface="Times New Roman"/>
              </a:rPr>
              <a:t>[4] N. Emaminejad, W. Qian, Y. Guan, M. Tan, Y. Qiu, H. Liu, and B. Zheng, “Fusion of Quantitative Image and Genomic Biomarkers to Improve Prognosis Assessment of Early Stage Lung Cancer Patients,” </a:t>
            </a:r>
            <a:r>
              <a:rPr i="1" lang="en-US">
                <a:solidFill>
                  <a:srgbClr val="222222"/>
                </a:solidFill>
                <a:highlight>
                  <a:srgbClr val="FFFFFF"/>
                </a:highlight>
                <a:latin typeface="Times New Roman"/>
                <a:ea typeface="Times New Roman"/>
                <a:cs typeface="Times New Roman"/>
                <a:sym typeface="Times New Roman"/>
              </a:rPr>
              <a:t>IEEE Transactions on Biomedical Engineering</a:t>
            </a:r>
            <a:r>
              <a:rPr lang="en-US">
                <a:solidFill>
                  <a:srgbClr val="222222"/>
                </a:solidFill>
                <a:highlight>
                  <a:srgbClr val="FFFFFF"/>
                </a:highlight>
                <a:latin typeface="Times New Roman"/>
                <a:ea typeface="Times New Roman"/>
                <a:cs typeface="Times New Roman"/>
                <a:sym typeface="Times New Roman"/>
              </a:rPr>
              <a:t>, vol. 63, no. 5, pp. 1034–1043, 2016.</a:t>
            </a:r>
            <a:endParaRPr>
              <a:solidFill>
                <a:srgbClr val="222222"/>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[5] </a:t>
            </a:r>
            <a:r>
              <a:rPr lang="en-US">
                <a:solidFill>
                  <a:srgbClr val="222222"/>
                </a:solidFill>
                <a:highlight>
                  <a:srgbClr val="FFFFFF"/>
                </a:highlight>
                <a:latin typeface="Times New Roman"/>
                <a:ea typeface="Times New Roman"/>
                <a:cs typeface="Times New Roman"/>
                <a:sym typeface="Times New Roman"/>
              </a:rPr>
              <a:t>H. Liu, H. Li, M. Habes, Y. Li, P. Boimel, J. Janopaul-Naylor, Y. Xiao, E. Ben-Josef, and Y. Fan, “Robust Collaborative Clustering of Subjects and Radiomic Features for Cancer Prognosis,” </a:t>
            </a:r>
            <a:r>
              <a:rPr i="1" lang="en-US">
                <a:solidFill>
                  <a:srgbClr val="222222"/>
                </a:solidFill>
                <a:highlight>
                  <a:srgbClr val="FFFFFF"/>
                </a:highlight>
                <a:latin typeface="Times New Roman"/>
                <a:ea typeface="Times New Roman"/>
                <a:cs typeface="Times New Roman"/>
                <a:sym typeface="Times New Roman"/>
              </a:rPr>
              <a:t>IEEE Transactions on Biomedical Engineering</a:t>
            </a:r>
            <a:r>
              <a:rPr lang="en-US">
                <a:solidFill>
                  <a:srgbClr val="222222"/>
                </a:solidFill>
                <a:highlight>
                  <a:srgbClr val="FFFFFF"/>
                </a:highlight>
                <a:latin typeface="Times New Roman"/>
                <a:ea typeface="Times New Roman"/>
                <a:cs typeface="Times New Roman"/>
                <a:sym typeface="Times New Roman"/>
              </a:rPr>
              <a:t>, vol. 67, no. 10, pp. 2735–2744, 2020. </a:t>
            </a:r>
            <a:endParaRPr>
              <a:solidFill>
                <a:srgbClr val="222222"/>
              </a:solidFill>
              <a:highlight>
                <a:srgbClr val="FFFFFF"/>
              </a:highlight>
              <a:latin typeface="Times New Roman"/>
              <a:ea typeface="Times New Roman"/>
              <a:cs typeface="Times New Roman"/>
              <a:sym typeface="Times New Roman"/>
            </a:endParaRPr>
          </a:p>
          <a:p>
            <a:pPr indent="0" lvl="0" marL="0" marR="0" rtl="0" algn="just">
              <a:lnSpc>
                <a:spcPct val="200000"/>
              </a:lnSpc>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marR="0" rtl="0" algn="just">
              <a:lnSpc>
                <a:spcPct val="200000"/>
              </a:lnSpc>
              <a:spcBef>
                <a:spcPts val="0"/>
              </a:spcBef>
              <a:spcAft>
                <a:spcPts val="0"/>
              </a:spcAft>
              <a:buClr>
                <a:schemeClr val="dk1"/>
              </a:buClr>
              <a:buSzPts val="1100"/>
              <a:buFont typeface="Arial"/>
              <a:buNone/>
            </a:pPr>
            <a:r>
              <a:rPr b="0" i="0" lang="en-US" sz="1600" u="none" cap="none" strike="noStrike">
                <a:solidFill>
                  <a:srgbClr val="222222"/>
                </a:solidFill>
                <a:highlight>
                  <a:srgbClr val="FFFFFF"/>
                </a:highlight>
                <a:latin typeface="Calibri"/>
                <a:ea typeface="Calibri"/>
                <a:cs typeface="Calibri"/>
                <a:sym typeface="Calibri"/>
              </a:rPr>
              <a:t> </a:t>
            </a:r>
            <a:endParaRPr b="0" i="0" sz="2200" u="none" cap="none" strike="noStrike">
              <a:solidFill>
                <a:schemeClr val="dk1"/>
              </a:solidFill>
              <a:latin typeface="Calibri"/>
              <a:ea typeface="Calibri"/>
              <a:cs typeface="Calibri"/>
              <a:sym typeface="Calibri"/>
            </a:endParaRPr>
          </a:p>
        </p:txBody>
      </p:sp>
      <p:sp>
        <p:nvSpPr>
          <p:cNvPr id="363" name="Google Shape;363;p53"/>
          <p:cNvSpPr txBox="1"/>
          <p:nvPr/>
        </p:nvSpPr>
        <p:spPr>
          <a:xfrm>
            <a:off x="773740" y="467677"/>
            <a:ext cx="7756200" cy="1054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accent1"/>
              </a:buClr>
              <a:buSzPts val="3200"/>
              <a:buFont typeface="Calibri"/>
              <a:buNone/>
            </a:pPr>
            <a:r>
              <a:rPr b="0" i="0" lang="en-US" sz="3200" u="none" cap="none" strike="noStrike">
                <a:solidFill>
                  <a:schemeClr val="accent1"/>
                </a:solidFill>
                <a:latin typeface="Calibri"/>
                <a:ea typeface="Calibri"/>
                <a:cs typeface="Calibri"/>
                <a:sym typeface="Calibri"/>
              </a:rPr>
              <a:t>REFERENCES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p:nvPr/>
        </p:nvSpPr>
        <p:spPr>
          <a:xfrm>
            <a:off x="593250" y="426725"/>
            <a:ext cx="11197200" cy="6144000"/>
          </a:xfrm>
          <a:prstGeom prst="rect">
            <a:avLst/>
          </a:prstGeom>
          <a:noFill/>
          <a:ln>
            <a:noFill/>
          </a:ln>
        </p:spPr>
        <p:txBody>
          <a:bodyPr anchorCtr="0" anchor="t" bIns="45700" lIns="91425" spcFirstLastPara="1" rIns="91425" wrap="square" tIns="45700">
            <a:noAutofit/>
          </a:bodyPr>
          <a:lstStyle/>
          <a:p>
            <a:pPr indent="0" lvl="0" marL="0" rtl="0" algn="just">
              <a:lnSpc>
                <a:spcPct val="2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[6] </a:t>
            </a:r>
            <a:r>
              <a:rPr lang="en-US" sz="1600">
                <a:solidFill>
                  <a:srgbClr val="222222"/>
                </a:solidFill>
                <a:highlight>
                  <a:srgbClr val="FFFFFF"/>
                </a:highlight>
                <a:latin typeface="Times New Roman"/>
                <a:ea typeface="Times New Roman"/>
                <a:cs typeface="Times New Roman"/>
                <a:sym typeface="Times New Roman"/>
              </a:rPr>
              <a:t>K. Mandal, R. Sarmah, and D. K. Bhattacharyya, “Biomarker Identification for Cancer Disease Using Biclustering Approach: An Empirical Study,” </a:t>
            </a:r>
            <a:r>
              <a:rPr i="1" lang="en-US" sz="1600">
                <a:solidFill>
                  <a:srgbClr val="222222"/>
                </a:solidFill>
                <a:highlight>
                  <a:srgbClr val="FFFFFF"/>
                </a:highlight>
                <a:latin typeface="Times New Roman"/>
                <a:ea typeface="Times New Roman"/>
                <a:cs typeface="Times New Roman"/>
                <a:sym typeface="Times New Roman"/>
              </a:rPr>
              <a:t>IEEE/ACM Transactions on Computational Biology and Bioinformatics</a:t>
            </a:r>
            <a:r>
              <a:rPr lang="en-US" sz="1600">
                <a:solidFill>
                  <a:srgbClr val="222222"/>
                </a:solidFill>
                <a:highlight>
                  <a:srgbClr val="FFFFFF"/>
                </a:highlight>
                <a:latin typeface="Times New Roman"/>
                <a:ea typeface="Times New Roman"/>
                <a:cs typeface="Times New Roman"/>
                <a:sym typeface="Times New Roman"/>
              </a:rPr>
              <a:t>, vol. 16, no. 2, pp. 490–509, 2019.</a:t>
            </a:r>
            <a:endParaRPr sz="16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[7] </a:t>
            </a:r>
            <a:r>
              <a:rPr lang="en-US" sz="1600">
                <a:solidFill>
                  <a:srgbClr val="222222"/>
                </a:solidFill>
                <a:highlight>
                  <a:srgbClr val="FFFFFF"/>
                </a:highlight>
                <a:latin typeface="Times New Roman"/>
                <a:ea typeface="Times New Roman"/>
                <a:cs typeface="Times New Roman"/>
                <a:sym typeface="Times New Roman"/>
              </a:rPr>
              <a:t>A. Mirbeik-Sabzevari and N. Tavassolian, “Ultrawideband, Stable Normal and Cancer Skin Tissue Phantoms for Millimeter-Wave Skin Cancer Imaging,” </a:t>
            </a:r>
            <a:r>
              <a:rPr i="1" lang="en-US" sz="1600">
                <a:solidFill>
                  <a:srgbClr val="222222"/>
                </a:solidFill>
                <a:highlight>
                  <a:srgbClr val="FFFFFF"/>
                </a:highlight>
                <a:latin typeface="Times New Roman"/>
                <a:ea typeface="Times New Roman"/>
                <a:cs typeface="Times New Roman"/>
                <a:sym typeface="Times New Roman"/>
              </a:rPr>
              <a:t>IEEE Transactions on Biomedical Engineering</a:t>
            </a:r>
            <a:r>
              <a:rPr lang="en-US" sz="1600">
                <a:solidFill>
                  <a:srgbClr val="222222"/>
                </a:solidFill>
                <a:highlight>
                  <a:srgbClr val="FFFFFF"/>
                </a:highlight>
                <a:latin typeface="Times New Roman"/>
                <a:ea typeface="Times New Roman"/>
                <a:cs typeface="Times New Roman"/>
                <a:sym typeface="Times New Roman"/>
              </a:rPr>
              <a:t>, vol. 66, no. 1, pp. 176–186, 2019.</a:t>
            </a:r>
            <a:endParaRPr sz="16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[8] </a:t>
            </a:r>
            <a:r>
              <a:rPr lang="en-US" sz="1600">
                <a:solidFill>
                  <a:srgbClr val="222222"/>
                </a:solidFill>
                <a:highlight>
                  <a:srgbClr val="FFFFFF"/>
                </a:highlight>
                <a:latin typeface="Times New Roman"/>
                <a:ea typeface="Times New Roman"/>
                <a:cs typeface="Times New Roman"/>
                <a:sym typeface="Times New Roman"/>
              </a:rPr>
              <a:t>A. A. Setio, F. Ciompi, G. Litjens, P. Gerke, C. Jacobs, S. J. van Riel, M. M. Wille, M. Naqibullah, C. I. Sanchez, and B. van Ginneken, “Pulmonary Nodule Detection in CT Images: False Positive Reduction Using Multi-View Convolutional Networks,” </a:t>
            </a:r>
            <a:r>
              <a:rPr i="1" lang="en-US" sz="1600">
                <a:solidFill>
                  <a:srgbClr val="222222"/>
                </a:solidFill>
                <a:highlight>
                  <a:srgbClr val="FFFFFF"/>
                </a:highlight>
                <a:latin typeface="Times New Roman"/>
                <a:ea typeface="Times New Roman"/>
                <a:cs typeface="Times New Roman"/>
                <a:sym typeface="Times New Roman"/>
              </a:rPr>
              <a:t>IEEE Transactions on Medical Imaging</a:t>
            </a:r>
            <a:r>
              <a:rPr lang="en-US" sz="1600">
                <a:solidFill>
                  <a:srgbClr val="222222"/>
                </a:solidFill>
                <a:highlight>
                  <a:srgbClr val="FFFFFF"/>
                </a:highlight>
                <a:latin typeface="Times New Roman"/>
                <a:ea typeface="Times New Roman"/>
                <a:cs typeface="Times New Roman"/>
                <a:sym typeface="Times New Roman"/>
              </a:rPr>
              <a:t>, vol. 35, no. 5, pp. 1160–1169, 2016.</a:t>
            </a:r>
            <a:endParaRPr sz="1600">
              <a:solidFill>
                <a:srgbClr val="222222"/>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sz="1600">
                <a:solidFill>
                  <a:srgbClr val="222222"/>
                </a:solidFill>
                <a:highlight>
                  <a:srgbClr val="FFFFFF"/>
                </a:highlight>
                <a:latin typeface="Times New Roman"/>
                <a:ea typeface="Times New Roman"/>
                <a:cs typeface="Times New Roman"/>
                <a:sym typeface="Times New Roman"/>
              </a:rPr>
              <a:t>[9] R. Singh, T. Ahmed, A. Kumar, A. K. Singh, A. K. Pandey, and S. K. Singh, “Imbalanced Breast Cancer Classification Using Transfer Learning,” </a:t>
            </a:r>
            <a:r>
              <a:rPr i="1" lang="en-US" sz="1600">
                <a:solidFill>
                  <a:srgbClr val="222222"/>
                </a:solidFill>
                <a:highlight>
                  <a:srgbClr val="FFFFFF"/>
                </a:highlight>
                <a:latin typeface="Times New Roman"/>
                <a:ea typeface="Times New Roman"/>
                <a:cs typeface="Times New Roman"/>
                <a:sym typeface="Times New Roman"/>
              </a:rPr>
              <a:t>IEEE/ACM Transactions on Computational Biology and Bioinformatics</a:t>
            </a:r>
            <a:r>
              <a:rPr lang="en-US" sz="1600">
                <a:solidFill>
                  <a:srgbClr val="222222"/>
                </a:solidFill>
                <a:highlight>
                  <a:srgbClr val="FFFFFF"/>
                </a:highlight>
                <a:latin typeface="Times New Roman"/>
                <a:ea typeface="Times New Roman"/>
                <a:cs typeface="Times New Roman"/>
                <a:sym typeface="Times New Roman"/>
              </a:rPr>
              <a:t>, pp. 1–1, 2020.</a:t>
            </a:r>
            <a:endParaRPr sz="1600">
              <a:solidFill>
                <a:srgbClr val="222222"/>
              </a:solidFill>
              <a:highlight>
                <a:srgbClr val="FFFFFF"/>
              </a:highlight>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[10] </a:t>
            </a:r>
            <a:r>
              <a:rPr lang="en-US" sz="1600">
                <a:solidFill>
                  <a:srgbClr val="222222"/>
                </a:solidFill>
                <a:highlight>
                  <a:srgbClr val="FFFFFF"/>
                </a:highlight>
                <a:latin typeface="Times New Roman"/>
                <a:ea typeface="Times New Roman"/>
                <a:cs typeface="Times New Roman"/>
                <a:sym typeface="Times New Roman"/>
              </a:rPr>
              <a:t>Y. Wang, N. Wang, M. Xu, J. Yu, C. Qin, X. Luo, X. Yang, T. Wang, A. Li, and D. Ni, “Deeply-Supervised Networks With Threshold Loss for Cancer Detection in Automated Breast Ultrasound,” </a:t>
            </a:r>
            <a:r>
              <a:rPr i="1" lang="en-US" sz="1600">
                <a:solidFill>
                  <a:srgbClr val="222222"/>
                </a:solidFill>
                <a:highlight>
                  <a:srgbClr val="FFFFFF"/>
                </a:highlight>
                <a:latin typeface="Times New Roman"/>
                <a:ea typeface="Times New Roman"/>
                <a:cs typeface="Times New Roman"/>
                <a:sym typeface="Times New Roman"/>
              </a:rPr>
              <a:t>IEEE Transactions on Medical Imaging</a:t>
            </a:r>
            <a:r>
              <a:rPr lang="en-US" sz="1600">
                <a:solidFill>
                  <a:srgbClr val="222222"/>
                </a:solidFill>
                <a:highlight>
                  <a:srgbClr val="FFFFFF"/>
                </a:highlight>
                <a:latin typeface="Times New Roman"/>
                <a:ea typeface="Times New Roman"/>
                <a:cs typeface="Times New Roman"/>
                <a:sym typeface="Times New Roman"/>
              </a:rPr>
              <a:t>, vol. 39, no. 4, pp. 866–876, 2020.</a:t>
            </a:r>
            <a:endParaRPr sz="1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aphicFrame>
        <p:nvGraphicFramePr>
          <p:cNvPr id="120" name="Google Shape;120;p18"/>
          <p:cNvGraphicFramePr/>
          <p:nvPr/>
        </p:nvGraphicFramePr>
        <p:xfrm>
          <a:off x="252082" y="545675"/>
          <a:ext cx="3000000" cy="3000000"/>
        </p:xfrm>
        <a:graphic>
          <a:graphicData uri="http://schemas.openxmlformats.org/drawingml/2006/table">
            <a:tbl>
              <a:tblPr>
                <a:noFill/>
                <a:tableStyleId>{DF06781A-7D95-4C16-AB5D-CC1C3B7CCF00}</a:tableStyleId>
              </a:tblPr>
              <a:tblGrid>
                <a:gridCol w="2249650"/>
                <a:gridCol w="1775875"/>
                <a:gridCol w="2494900"/>
                <a:gridCol w="2439625"/>
                <a:gridCol w="2727800"/>
              </a:tblGrid>
              <a:tr h="573350">
                <a:tc>
                  <a:txBody>
                    <a:bodyPr/>
                    <a:lstStyle/>
                    <a:p>
                      <a:pPr indent="0" lvl="0" marL="0" marR="0" rtl="0" algn="just">
                        <a:lnSpc>
                          <a:spcPct val="115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 TITLE OF THE PAPER</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AUTHOR NAME</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METHODOLOGY/ ALGORITHM</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Arial"/>
                        <a:buNone/>
                      </a:pPr>
                      <a:r>
                        <a:rPr b="1" lang="en-US" sz="1400" u="none" cap="none" strike="noStrike">
                          <a:solidFill>
                            <a:srgbClr val="000000"/>
                          </a:solidFill>
                          <a:latin typeface="Times New Roman"/>
                          <a:ea typeface="Times New Roman"/>
                          <a:cs typeface="Times New Roman"/>
                          <a:sym typeface="Times New Roman"/>
                        </a:rPr>
                        <a:t>ISSUES/GAPS</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Arial"/>
                        <a:buNone/>
                      </a:pPr>
                      <a:r>
                        <a:rPr b="1" lang="en-US" sz="1400" u="none" cap="none" strike="noStrike">
                          <a:solidFill>
                            <a:srgbClr val="000000"/>
                          </a:solidFill>
                          <a:latin typeface="Times New Roman"/>
                          <a:ea typeface="Times New Roman"/>
                          <a:cs typeface="Times New Roman"/>
                          <a:sym typeface="Times New Roman"/>
                        </a:rPr>
                        <a:t>IDEAS FOR ADOPTION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596650">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Ultra-Wideband, Stable Normal and Cancer Skin Tissue Phantoms for  Millimeter-Wave Skin Cancer Imaging IEEE Transactions on Biomedical Engineering.[2018]</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Amir Mirbeik-Sabzevari, Student Member, IEEE, Negar Tavassolian, Senior Member, IEEE.</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t>
                      </a:r>
                      <a:r>
                        <a:rPr lang="en-US" sz="1400" u="none" cap="none" strike="noStrike">
                          <a:solidFill>
                            <a:srgbClr val="000000"/>
                          </a:solidFill>
                          <a:latin typeface="Times New Roman"/>
                          <a:ea typeface="Times New Roman"/>
                          <a:cs typeface="Times New Roman"/>
                          <a:sym typeface="Times New Roman"/>
                        </a:rPr>
                        <a:t>W</a:t>
                      </a:r>
                      <a:r>
                        <a:rPr b="0" i="0" lang="en-US" sz="1400" u="none" cap="none" strike="noStrike">
                          <a:solidFill>
                            <a:srgbClr val="000000"/>
                          </a:solidFill>
                          <a:latin typeface="Times New Roman"/>
                          <a:ea typeface="Times New Roman"/>
                          <a:cs typeface="Times New Roman"/>
                          <a:sym typeface="Times New Roman"/>
                        </a:rPr>
                        <a:t>ave skin cancer detection methods</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Lesser accuracy.</a:t>
                      </a:r>
                      <a:endParaRPr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Times New Roman"/>
                          <a:ea typeface="Times New Roman"/>
                          <a:cs typeface="Times New Roman"/>
                          <a:sym typeface="Times New Roman"/>
                        </a:rPr>
                        <a:t>Measured permittivity results show excellent match with ex-vivo, fresh skin (both normal and malignant) permittivities determined in our prior work over the entire frequency range, which can be adopted.</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r>
              <a:tr h="2596650">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Deeply-Supervised Networks with Threshold Loss for Cancer Detection in Automated Breast Ultrasound[2018] </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Yi Wang, Na Wang, Min Xu, Junxiong Yu, Chenchen Qin, Xiao Luo, Xin Yang, Tianfu Wang, Anhua Li, and Dong Ni*</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3D convolutional network</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latin typeface="Times New Roman"/>
                          <a:ea typeface="Times New Roman"/>
                          <a:cs typeface="Times New Roman"/>
                          <a:sym typeface="Times New Roman"/>
                        </a:rPr>
                        <a:t>Very expensive.</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solidFill>
                            <a:srgbClr val="000000"/>
                          </a:solidFill>
                          <a:latin typeface="Times New Roman"/>
                          <a:ea typeface="Times New Roman"/>
                          <a:cs typeface="Times New Roman"/>
                          <a:sym typeface="Times New Roman"/>
                        </a:rPr>
                        <a:t>Effective cancer detection scheme for breast examination.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p19"/>
          <p:cNvGraphicFramePr/>
          <p:nvPr/>
        </p:nvGraphicFramePr>
        <p:xfrm>
          <a:off x="303025" y="544434"/>
          <a:ext cx="3000000" cy="3000000"/>
        </p:xfrm>
        <a:graphic>
          <a:graphicData uri="http://schemas.openxmlformats.org/drawingml/2006/table">
            <a:tbl>
              <a:tblPr>
                <a:noFill/>
                <a:tableStyleId>{DF06781A-7D95-4C16-AB5D-CC1C3B7CCF00}</a:tableStyleId>
              </a:tblPr>
              <a:tblGrid>
                <a:gridCol w="2254125"/>
                <a:gridCol w="1932400"/>
                <a:gridCol w="1858075"/>
                <a:gridCol w="1923900"/>
                <a:gridCol w="3617450"/>
              </a:tblGrid>
              <a:tr h="565625">
                <a:tc>
                  <a:txBody>
                    <a:bodyPr/>
                    <a:lstStyle/>
                    <a:p>
                      <a:pPr indent="0" lvl="0" marL="0" marR="0" rtl="0" algn="just">
                        <a:lnSpc>
                          <a:spcPct val="100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 TITLE OF THE PAPER</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1" i="0" lang="en-US" sz="1400" u="none" cap="none" strike="noStrike">
                          <a:solidFill>
                            <a:srgbClr val="000000"/>
                          </a:solidFill>
                          <a:latin typeface="Times New Roman"/>
                          <a:ea typeface="Times New Roman"/>
                          <a:cs typeface="Times New Roman"/>
                          <a:sym typeface="Times New Roman"/>
                        </a:rPr>
                        <a:t>AUTHOR NAME</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METHODOLOGY/ ALGORITHM</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ISSUES/GAPS</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just">
                        <a:lnSpc>
                          <a:spcPct val="115000"/>
                        </a:lnSpc>
                        <a:spcBef>
                          <a:spcPts val="0"/>
                        </a:spcBef>
                        <a:spcAft>
                          <a:spcPts val="0"/>
                        </a:spcAft>
                        <a:buClr>
                          <a:srgbClr val="000000"/>
                        </a:buClr>
                        <a:buSzPts val="1400"/>
                        <a:buFont typeface="Times New Roman"/>
                        <a:buNone/>
                      </a:pPr>
                      <a:r>
                        <a:rPr b="1" lang="en-US" sz="1400" u="none" cap="none" strike="noStrike">
                          <a:solidFill>
                            <a:srgbClr val="000000"/>
                          </a:solidFill>
                          <a:latin typeface="Times New Roman"/>
                          <a:ea typeface="Times New Roman"/>
                          <a:cs typeface="Times New Roman"/>
                          <a:sym typeface="Times New Roman"/>
                        </a:rPr>
                        <a:t>IDEAS FOR ADOPTION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410550">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Comparison of a Standard Resolution PET-CT Scanner With an HRRT Brain Scanner for Imaging Small Tumors Within the Head. IEEE Transactions on radiation and plasma medical sciences, vol. 3, no. 4, july 2019</a:t>
                      </a:r>
                      <a:endParaRPr sz="1400" u="none" cap="none" strike="noStrike"/>
                    </a:p>
                    <a:p>
                      <a:pPr indent="0" lvl="0" marL="0" marR="0" rtl="0" algn="just">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Jose M. Anton-Rodriguez , Peter Julyan, Ibrahim Djoukhadar, David Russell, D. Gareth Evans, Alan Jackson, and Julian C. Matthews</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PET-CT scanner (Siemens Biograph TruePoint TrueV) </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t>
                      </a:r>
                      <a:r>
                        <a:rPr lang="en-US" sz="1400" u="none" cap="none" strike="noStrike">
                          <a:solidFill>
                            <a:srgbClr val="000000"/>
                          </a:solidFill>
                          <a:latin typeface="Times New Roman"/>
                          <a:ea typeface="Times New Roman"/>
                          <a:cs typeface="Times New Roman"/>
                          <a:sym typeface="Times New Roman"/>
                        </a:rPr>
                        <a:t>Lesser accuracy.</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solidFill>
                            <a:srgbClr val="000000"/>
                          </a:solidFill>
                          <a:latin typeface="Times New Roman"/>
                          <a:ea typeface="Times New Roman"/>
                          <a:cs typeface="Times New Roman"/>
                          <a:sym typeface="Times New Roman"/>
                        </a:rPr>
                        <a:t>Standard Resolution PET-CT Scanner With an HRRT Brain Scanner for Imaging Small Tumors. </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CF9"/>
                    </a:solidFill>
                  </a:tcPr>
                </a:tc>
              </a:tr>
              <a:tr h="2792975">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Deep Recurrent Neural Networks for Prostate Cancer Detection: Analysis of Temporal Enhanced Ultrasound  IEEE Transactions on Medical Imaging [2016]</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Shekoofeh Azizi, Sharareh Bayat, Pingkun Yan, Amir Tahmasebi, Jin Tae Kwak, Sheng Xu, Baris Turkbey, Peter Choyke, Peter Pinto, Bradford Wood, Parvin Mousavi*, Purang Abolmaesumi</a:t>
                      </a:r>
                      <a:endParaRPr b="0" i="0" sz="1400" u="none" cap="none" strike="noStrike">
                        <a:solidFill>
                          <a:srgbClr val="000000"/>
                        </a:solidFill>
                        <a:latin typeface="Times New Roman"/>
                        <a:ea typeface="Times New Roman"/>
                        <a:cs typeface="Times New Roman"/>
                        <a:sym typeface="Times New Roman"/>
                      </a:endParaRPr>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 </a:t>
                      </a:r>
                      <a:r>
                        <a:rPr lang="en-US" sz="1400" u="none" cap="none" strike="noStrike">
                          <a:latin typeface="Times New Roman"/>
                          <a:ea typeface="Times New Roman"/>
                          <a:cs typeface="Times New Roman"/>
                          <a:sym typeface="Times New Roman"/>
                        </a:rPr>
                        <a:t>D</a:t>
                      </a:r>
                      <a:r>
                        <a:rPr b="0" i="0" lang="en-US" sz="1400" u="none" cap="none" strike="noStrike">
                          <a:solidFill>
                            <a:srgbClr val="000000"/>
                          </a:solidFill>
                          <a:latin typeface="Times New Roman"/>
                          <a:ea typeface="Times New Roman"/>
                          <a:cs typeface="Times New Roman"/>
                          <a:sym typeface="Times New Roman"/>
                        </a:rPr>
                        <a:t>eep Recurrent Neural Networks (RNN)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solidFill>
                            <a:srgbClr val="000000"/>
                          </a:solidFill>
                          <a:latin typeface="Times New Roman"/>
                          <a:ea typeface="Times New Roman"/>
                          <a:cs typeface="Times New Roman"/>
                          <a:sym typeface="Times New Roman"/>
                        </a:rPr>
                        <a:t>Very expensive and the manufacturing according to our need takes time.</a:t>
                      </a:r>
                      <a:r>
                        <a:rPr b="0" i="0" lang="en-US" sz="1400" u="none" cap="none" strike="noStrike">
                          <a:solidFill>
                            <a:srgbClr val="000000"/>
                          </a:solidFill>
                          <a:latin typeface="Times New Roman"/>
                          <a:ea typeface="Times New Roman"/>
                          <a:cs typeface="Times New Roman"/>
                          <a:sym typeface="Times New Roman"/>
                        </a:rPr>
                        <a:t>  </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c>
                  <a:txBody>
                    <a:bodyPr/>
                    <a:lstStyle/>
                    <a:p>
                      <a:pPr indent="0" lvl="0" marL="0" marR="0" rtl="0" algn="just">
                        <a:lnSpc>
                          <a:spcPct val="100000"/>
                        </a:lnSpc>
                        <a:spcBef>
                          <a:spcPts val="0"/>
                        </a:spcBef>
                        <a:spcAft>
                          <a:spcPts val="0"/>
                        </a:spcAft>
                        <a:buClr>
                          <a:srgbClr val="000000"/>
                        </a:buClr>
                        <a:buSzPts val="1400"/>
                        <a:buFont typeface="Times New Roman"/>
                        <a:buNone/>
                      </a:pPr>
                      <a:r>
                        <a:rPr lang="en-US" sz="1400" u="none" cap="none" strike="noStrike">
                          <a:solidFill>
                            <a:srgbClr val="000000"/>
                          </a:solidFill>
                          <a:latin typeface="Times New Roman"/>
                          <a:ea typeface="Times New Roman"/>
                          <a:cs typeface="Times New Roman"/>
                          <a:sym typeface="Times New Roman"/>
                        </a:rPr>
                        <a:t>Improved cancer detection.</a:t>
                      </a:r>
                      <a:endParaRPr sz="1400" u="none" cap="none" strike="noStrike"/>
                    </a:p>
                  </a:txBody>
                  <a:tcPr marT="0" marB="0" marR="68575" marL="685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F6FC"/>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906916" y="621675"/>
            <a:ext cx="9642300" cy="654600"/>
          </a:xfrm>
          <a:prstGeom prst="rect">
            <a:avLst/>
          </a:prstGeom>
          <a:noFill/>
          <a:ln>
            <a:noFill/>
          </a:ln>
        </p:spPr>
        <p:txBody>
          <a:bodyPr anchorCtr="0" anchor="ctr" bIns="45700" lIns="91425" spcFirstLastPara="1" rIns="91425" wrap="square" tIns="45700">
            <a:noAutofit/>
          </a:bodyPr>
          <a:lstStyle/>
          <a:p>
            <a:pPr indent="0" lvl="0" marL="0" rtl="0" algn="l">
              <a:lnSpc>
                <a:spcPct val="68750"/>
              </a:lnSpc>
              <a:spcBef>
                <a:spcPts val="0"/>
              </a:spcBef>
              <a:spcAft>
                <a:spcPts val="0"/>
              </a:spcAft>
              <a:buClr>
                <a:schemeClr val="accent1"/>
              </a:buClr>
              <a:buSzPts val="3200"/>
              <a:buFont typeface="Calibri"/>
              <a:buNone/>
            </a:pPr>
            <a:r>
              <a:rPr lang="en-US" sz="3500"/>
              <a:t>OVERALL OBJECTIVE</a:t>
            </a:r>
            <a:endParaRPr sz="2500"/>
          </a:p>
        </p:txBody>
      </p:sp>
      <p:sp>
        <p:nvSpPr>
          <p:cNvPr id="132" name="Google Shape;132;p20"/>
          <p:cNvSpPr txBox="1"/>
          <p:nvPr/>
        </p:nvSpPr>
        <p:spPr>
          <a:xfrm>
            <a:off x="689600" y="1630773"/>
            <a:ext cx="11082000" cy="3597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To determine the presence of cancer at an early stage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Use CT images or x-ray images for the detection of  cancer.</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To reduce the time required to detect the presence of  cancer.</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To determine the cheap way to predict the cancer presence.</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To predict five different types of cancer.</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nvSpPr>
        <p:spPr>
          <a:xfrm>
            <a:off x="2950650" y="543325"/>
            <a:ext cx="6532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45833"/>
              </a:lnSpc>
              <a:spcBef>
                <a:spcPts val="0"/>
              </a:spcBef>
              <a:spcAft>
                <a:spcPts val="0"/>
              </a:spcAft>
              <a:buClr>
                <a:srgbClr val="000000"/>
              </a:buClr>
              <a:buSzPts val="4800"/>
              <a:buFont typeface="Arial"/>
              <a:buNone/>
            </a:pPr>
            <a:r>
              <a:rPr b="1" i="0" lang="en-US" sz="4800" u="none" cap="none" strike="noStrike">
                <a:solidFill>
                  <a:schemeClr val="accent1"/>
                </a:solidFill>
                <a:latin typeface="Calibri"/>
                <a:ea typeface="Calibri"/>
                <a:cs typeface="Calibri"/>
                <a:sym typeface="Calibri"/>
              </a:rPr>
              <a:t>OVERALL ARCHITECTURE</a:t>
            </a:r>
            <a:endParaRPr b="0" i="0" sz="1400" u="none" cap="none" strike="noStrike">
              <a:solidFill>
                <a:srgbClr val="000000"/>
              </a:solidFill>
              <a:latin typeface="Arial"/>
              <a:ea typeface="Arial"/>
              <a:cs typeface="Arial"/>
              <a:sym typeface="Arial"/>
            </a:endParaRPr>
          </a:p>
        </p:txBody>
      </p:sp>
      <p:pic>
        <p:nvPicPr>
          <p:cNvPr id="139" name="Google Shape;139;p21"/>
          <p:cNvPicPr preferRelativeResize="0"/>
          <p:nvPr/>
        </p:nvPicPr>
        <p:blipFill>
          <a:blip r:embed="rId3">
            <a:alphaModFix/>
          </a:blip>
          <a:stretch>
            <a:fillRect/>
          </a:stretch>
        </p:blipFill>
        <p:spPr>
          <a:xfrm>
            <a:off x="152400" y="1572650"/>
            <a:ext cx="11887201" cy="4183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nvSpPr>
        <p:spPr>
          <a:xfrm>
            <a:off x="1106325" y="1792275"/>
            <a:ext cx="9173400" cy="29772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5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Dataset Preprocessing</a:t>
            </a:r>
            <a:endParaRPr b="0" i="0" sz="1400" u="none" cap="none" strike="noStrike">
              <a:solidFill>
                <a:srgbClr val="000000"/>
              </a:solidFill>
              <a:latin typeface="Arial"/>
              <a:ea typeface="Arial"/>
              <a:cs typeface="Arial"/>
              <a:sym typeface="Arial"/>
            </a:endParaRPr>
          </a:p>
          <a:p>
            <a:pPr indent="-228600" lvl="0" marL="228600" marR="0" rtl="0" algn="just">
              <a:lnSpc>
                <a:spcPct val="15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Dataset Augmentation</a:t>
            </a:r>
            <a:endParaRPr b="0" i="0" sz="2400" u="none" cap="none" strike="noStrike">
              <a:solidFill>
                <a:schemeClr val="dk1"/>
              </a:solidFill>
              <a:latin typeface="Calibri"/>
              <a:ea typeface="Calibri"/>
              <a:cs typeface="Calibri"/>
              <a:sym typeface="Calibri"/>
            </a:endParaRPr>
          </a:p>
          <a:p>
            <a:pPr indent="-228600" lvl="0" marL="228600" marR="0" rtl="0" algn="just">
              <a:lnSpc>
                <a:spcPct val="15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Penta cancer Prediction Using The Architecture</a:t>
            </a:r>
            <a:endParaRPr b="0" i="0" sz="1400" u="none" cap="none" strike="noStrike">
              <a:solidFill>
                <a:srgbClr val="000000"/>
              </a:solidFill>
              <a:latin typeface="Arial"/>
              <a:ea typeface="Arial"/>
              <a:cs typeface="Arial"/>
              <a:sym typeface="Arial"/>
            </a:endParaRPr>
          </a:p>
          <a:p>
            <a:pPr indent="-228600" lvl="0" marL="228600" marR="0" rtl="0" algn="just">
              <a:lnSpc>
                <a:spcPct val="15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Web Application Development</a:t>
            </a:r>
            <a:endParaRPr b="0" i="0" sz="1400" u="none" cap="none" strike="noStrike">
              <a:solidFill>
                <a:srgbClr val="000000"/>
              </a:solidFill>
              <a:latin typeface="Arial"/>
              <a:ea typeface="Arial"/>
              <a:cs typeface="Arial"/>
              <a:sym typeface="Arial"/>
            </a:endParaRPr>
          </a:p>
        </p:txBody>
      </p:sp>
      <p:sp>
        <p:nvSpPr>
          <p:cNvPr id="145" name="Google Shape;145;p22"/>
          <p:cNvSpPr txBox="1"/>
          <p:nvPr/>
        </p:nvSpPr>
        <p:spPr>
          <a:xfrm>
            <a:off x="913758" y="812667"/>
            <a:ext cx="9714300" cy="60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3200"/>
              <a:buFont typeface="Calibri"/>
              <a:buNone/>
            </a:pPr>
            <a:r>
              <a:rPr b="1" i="0" lang="en-US" sz="3200" u="none" cap="none" strike="noStrike">
                <a:solidFill>
                  <a:schemeClr val="accent1"/>
                </a:solidFill>
                <a:latin typeface="Calibri"/>
                <a:ea typeface="Calibri"/>
                <a:cs typeface="Calibri"/>
                <a:sym typeface="Calibri"/>
              </a:rPr>
              <a:t>DETAILED MODULED DESIGN TYPES OF MODULES</a:t>
            </a:r>
            <a:endParaRPr b="1" i="0" sz="3200" u="none" cap="none" strike="noStrike">
              <a:solidFill>
                <a:schemeClr val="accen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